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charts/chart8.xml" ContentType="application/vnd.openxmlformats-officedocument.drawingml.chart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sldIdLst>
    <p:sldId id="313" r:id="rId2"/>
    <p:sldId id="319" r:id="rId3"/>
    <p:sldId id="320" r:id="rId4"/>
    <p:sldId id="321" r:id="rId5"/>
    <p:sldId id="314" r:id="rId6"/>
    <p:sldId id="322" r:id="rId7"/>
    <p:sldId id="315" r:id="rId8"/>
    <p:sldId id="316" r:id="rId9"/>
    <p:sldId id="317" r:id="rId10"/>
    <p:sldId id="318" r:id="rId11"/>
    <p:sldId id="323" r:id="rId12"/>
    <p:sldId id="325" r:id="rId13"/>
    <p:sldId id="324" r:id="rId14"/>
    <p:sldId id="32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4" r:id="rId32"/>
    <p:sldId id="273" r:id="rId33"/>
    <p:sldId id="276" r:id="rId34"/>
    <p:sldId id="275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86" r:id="rId45"/>
    <p:sldId id="287" r:id="rId46"/>
    <p:sldId id="288" r:id="rId47"/>
    <p:sldId id="289" r:id="rId48"/>
    <p:sldId id="290" r:id="rId49"/>
    <p:sldId id="291" r:id="rId50"/>
    <p:sldId id="292" r:id="rId51"/>
    <p:sldId id="293" r:id="rId52"/>
    <p:sldId id="294" r:id="rId53"/>
    <p:sldId id="295" r:id="rId54"/>
    <p:sldId id="296" r:id="rId55"/>
    <p:sldId id="297" r:id="rId56"/>
    <p:sldId id="298" r:id="rId57"/>
    <p:sldId id="299" r:id="rId58"/>
    <p:sldId id="300" r:id="rId59"/>
    <p:sldId id="301" r:id="rId60"/>
    <p:sldId id="302" r:id="rId61"/>
    <p:sldId id="303" r:id="rId62"/>
    <p:sldId id="304" r:id="rId63"/>
    <p:sldId id="305" r:id="rId64"/>
    <p:sldId id="306" r:id="rId65"/>
    <p:sldId id="307" r:id="rId66"/>
    <p:sldId id="308" r:id="rId67"/>
    <p:sldId id="309" r:id="rId68"/>
    <p:sldId id="310" r:id="rId69"/>
    <p:sldId id="311" r:id="rId70"/>
    <p:sldId id="312" r:id="rId7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 smtClean="0"/>
              <a:t>respuesta</a:t>
            </a:r>
            <a:r>
              <a:rPr lang="en-US" dirty="0" smtClean="0"/>
              <a:t> (ms)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procesos</a:t>
            </a:r>
            <a:r>
              <a:rPr lang="en-US" dirty="0" smtClean="0"/>
              <a:t> en cola</a:t>
            </a:r>
            <a:endParaRPr lang="en-US" dirty="0"/>
          </a:p>
        </c:rich>
      </c:tx>
      <c:layout/>
    </c:title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Tiempo de respuesta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2.7182818284590451</c:v>
                </c:pt>
                <c:pt idx="1">
                  <c:v>7.3890560989306504</c:v>
                </c:pt>
                <c:pt idx="2">
                  <c:v>20.08553692318764</c:v>
                </c:pt>
                <c:pt idx="3">
                  <c:v>54.598150033144265</c:v>
                </c:pt>
              </c:numCache>
            </c:numRef>
          </c:val>
        </c:ser>
        <c:axId val="90096768"/>
        <c:axId val="90098304"/>
        <c:axId val="90006400"/>
      </c:line3DChart>
      <c:catAx>
        <c:axId val="90096768"/>
        <c:scaling>
          <c:orientation val="minMax"/>
        </c:scaling>
        <c:axPos val="b"/>
        <c:numFmt formatCode="General" sourceLinked="1"/>
        <c:tickLblPos val="nextTo"/>
        <c:crossAx val="90098304"/>
        <c:crosses val="autoZero"/>
        <c:auto val="1"/>
        <c:lblAlgn val="ctr"/>
        <c:lblOffset val="100"/>
      </c:catAx>
      <c:valAx>
        <c:axId val="90098304"/>
        <c:scaling>
          <c:orientation val="minMax"/>
        </c:scaling>
        <c:axPos val="l"/>
        <c:majorGridlines/>
        <c:numFmt formatCode="General" sourceLinked="1"/>
        <c:tickLblPos val="nextTo"/>
        <c:crossAx val="90096768"/>
        <c:crosses val="autoZero"/>
        <c:crossBetween val="between"/>
      </c:valAx>
      <c:serAx>
        <c:axId val="90006400"/>
        <c:scaling>
          <c:orientation val="minMax"/>
        </c:scaling>
        <c:axPos val="b"/>
        <c:tickLblPos val="nextTo"/>
        <c:crossAx val="90098304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 smtClean="0"/>
              <a:t>ejecución</a:t>
            </a:r>
            <a:r>
              <a:rPr lang="en-US" baseline="0" dirty="0" smtClean="0"/>
              <a:t> (ms)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procesos</a:t>
            </a:r>
            <a:r>
              <a:rPr lang="en-US" baseline="0" dirty="0" smtClean="0"/>
              <a:t> en cola</a:t>
            </a:r>
            <a:endParaRPr lang="en-US" dirty="0"/>
          </a:p>
        </c:rich>
      </c:tx>
      <c:layout/>
    </c:title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Tiempo de respuesta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5.1847055285870668E+21</c:v>
                </c:pt>
                <c:pt idx="1">
                  <c:v>2.6881171418161391E+43</c:v>
                </c:pt>
                <c:pt idx="2">
                  <c:v>1.3937095806663797E+65</c:v>
                </c:pt>
                <c:pt idx="3">
                  <c:v>7.2259737681257445E+86</c:v>
                </c:pt>
              </c:numCache>
            </c:numRef>
          </c:val>
        </c:ser>
        <c:axId val="90288512"/>
        <c:axId val="90290048"/>
        <c:axId val="90104704"/>
      </c:line3DChart>
      <c:catAx>
        <c:axId val="90288512"/>
        <c:scaling>
          <c:orientation val="minMax"/>
        </c:scaling>
        <c:axPos val="b"/>
        <c:numFmt formatCode="General" sourceLinked="1"/>
        <c:tickLblPos val="nextTo"/>
        <c:crossAx val="90290048"/>
        <c:crosses val="autoZero"/>
        <c:auto val="1"/>
        <c:lblAlgn val="ctr"/>
        <c:lblOffset val="100"/>
      </c:catAx>
      <c:valAx>
        <c:axId val="90290048"/>
        <c:scaling>
          <c:orientation val="minMax"/>
        </c:scaling>
        <c:axPos val="l"/>
        <c:majorGridlines/>
        <c:numFmt formatCode="General" sourceLinked="1"/>
        <c:tickLblPos val="nextTo"/>
        <c:crossAx val="90288512"/>
        <c:crosses val="autoZero"/>
        <c:crossBetween val="between"/>
      </c:valAx>
      <c:serAx>
        <c:axId val="90104704"/>
        <c:scaling>
          <c:orientation val="minMax"/>
        </c:scaling>
        <c:axPos val="b"/>
        <c:tickLblPos val="nextTo"/>
        <c:crossAx val="90290048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 smtClean="0"/>
              <a:t>respuesta</a:t>
            </a:r>
            <a:r>
              <a:rPr lang="en-US" dirty="0" smtClean="0"/>
              <a:t> (ms)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procesos</a:t>
            </a:r>
            <a:r>
              <a:rPr lang="en-US" dirty="0" smtClean="0"/>
              <a:t> en cola</a:t>
            </a:r>
            <a:endParaRPr lang="en-US" dirty="0"/>
          </a:p>
        </c:rich>
      </c:tx>
    </c:title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Tiempo de respuesta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2.7182818284590451</c:v>
                </c:pt>
                <c:pt idx="1">
                  <c:v>7.3890560989306504</c:v>
                </c:pt>
                <c:pt idx="2">
                  <c:v>20.08553692318764</c:v>
                </c:pt>
                <c:pt idx="3">
                  <c:v>54.598150033144265</c:v>
                </c:pt>
              </c:numCache>
            </c:numRef>
          </c:val>
        </c:ser>
        <c:axId val="91214976"/>
        <c:axId val="91216512"/>
        <c:axId val="91010368"/>
      </c:line3DChart>
      <c:catAx>
        <c:axId val="91214976"/>
        <c:scaling>
          <c:orientation val="minMax"/>
        </c:scaling>
        <c:axPos val="b"/>
        <c:numFmt formatCode="General" sourceLinked="1"/>
        <c:tickLblPos val="nextTo"/>
        <c:crossAx val="91216512"/>
        <c:crosses val="autoZero"/>
        <c:auto val="1"/>
        <c:lblAlgn val="ctr"/>
        <c:lblOffset val="100"/>
      </c:catAx>
      <c:valAx>
        <c:axId val="91216512"/>
        <c:scaling>
          <c:orientation val="minMax"/>
        </c:scaling>
        <c:axPos val="l"/>
        <c:majorGridlines/>
        <c:numFmt formatCode="General" sourceLinked="1"/>
        <c:tickLblPos val="nextTo"/>
        <c:crossAx val="91214976"/>
        <c:crosses val="autoZero"/>
        <c:crossBetween val="between"/>
      </c:valAx>
      <c:serAx>
        <c:axId val="91010368"/>
        <c:scaling>
          <c:orientation val="minMax"/>
        </c:scaling>
        <c:axPos val="b"/>
        <c:tickLblPos val="nextTo"/>
        <c:crossAx val="91216512"/>
        <c:crosses val="autoZero"/>
      </c:serAx>
    </c:plotArea>
    <c:legend>
      <c:legendPos val="r"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 smtClean="0"/>
              <a:t>ejecución</a:t>
            </a:r>
            <a:r>
              <a:rPr lang="en-US" baseline="0" dirty="0" smtClean="0"/>
              <a:t> (s)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procesos</a:t>
            </a:r>
            <a:r>
              <a:rPr lang="en-US" baseline="0" dirty="0" smtClean="0"/>
              <a:t> en cola</a:t>
            </a:r>
            <a:endParaRPr lang="en-US" dirty="0"/>
          </a:p>
        </c:rich>
      </c:tx>
    </c:title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Tiempo de respuesta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12.182493960703473</c:v>
                </c:pt>
                <c:pt idx="1">
                  <c:v>148.41315910257649</c:v>
                </c:pt>
                <c:pt idx="2">
                  <c:v>1808.0424144560623</c:v>
                </c:pt>
                <c:pt idx="3">
                  <c:v>22026.465794806725</c:v>
                </c:pt>
              </c:numCache>
            </c:numRef>
          </c:val>
        </c:ser>
        <c:axId val="91251072"/>
        <c:axId val="91252608"/>
        <c:axId val="91267072"/>
      </c:line3DChart>
      <c:catAx>
        <c:axId val="91251072"/>
        <c:scaling>
          <c:orientation val="minMax"/>
        </c:scaling>
        <c:axPos val="b"/>
        <c:numFmt formatCode="General" sourceLinked="1"/>
        <c:tickLblPos val="nextTo"/>
        <c:crossAx val="91252608"/>
        <c:crosses val="autoZero"/>
        <c:auto val="1"/>
        <c:lblAlgn val="ctr"/>
        <c:lblOffset val="100"/>
      </c:catAx>
      <c:valAx>
        <c:axId val="91252608"/>
        <c:scaling>
          <c:orientation val="minMax"/>
        </c:scaling>
        <c:axPos val="l"/>
        <c:majorGridlines/>
        <c:numFmt formatCode="General" sourceLinked="1"/>
        <c:tickLblPos val="nextTo"/>
        <c:crossAx val="91251072"/>
        <c:crosses val="autoZero"/>
        <c:crossBetween val="between"/>
      </c:valAx>
      <c:serAx>
        <c:axId val="91267072"/>
        <c:scaling>
          <c:orientation val="minMax"/>
        </c:scaling>
        <c:axPos val="b"/>
        <c:tickLblPos val="nextTo"/>
        <c:crossAx val="91252608"/>
        <c:crosses val="autoZero"/>
      </c:serAx>
    </c:plotArea>
    <c:legend>
      <c:legendPos val="r"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 smtClean="0"/>
              <a:t>respuesta</a:t>
            </a:r>
            <a:r>
              <a:rPr lang="en-US" dirty="0" smtClean="0"/>
              <a:t> (ms)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procesos</a:t>
            </a:r>
            <a:r>
              <a:rPr lang="en-US" dirty="0" smtClean="0"/>
              <a:t> en cola</a:t>
            </a:r>
            <a:endParaRPr lang="en-US" dirty="0"/>
          </a:p>
        </c:rich>
      </c:tx>
    </c:title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Tiempo de respuesta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2.7182818284590451</c:v>
                </c:pt>
                <c:pt idx="1">
                  <c:v>7.3890560989306504</c:v>
                </c:pt>
                <c:pt idx="2">
                  <c:v>20.085536923187625</c:v>
                </c:pt>
                <c:pt idx="3">
                  <c:v>54.598150033144279</c:v>
                </c:pt>
              </c:numCache>
            </c:numRef>
          </c:val>
        </c:ser>
        <c:axId val="92473984"/>
        <c:axId val="92479872"/>
        <c:axId val="92248256"/>
      </c:line3DChart>
      <c:catAx>
        <c:axId val="92473984"/>
        <c:scaling>
          <c:orientation val="minMax"/>
        </c:scaling>
        <c:axPos val="b"/>
        <c:numFmt formatCode="General" sourceLinked="1"/>
        <c:tickLblPos val="nextTo"/>
        <c:crossAx val="92479872"/>
        <c:crosses val="autoZero"/>
        <c:auto val="1"/>
        <c:lblAlgn val="ctr"/>
        <c:lblOffset val="100"/>
      </c:catAx>
      <c:valAx>
        <c:axId val="92479872"/>
        <c:scaling>
          <c:orientation val="minMax"/>
        </c:scaling>
        <c:axPos val="l"/>
        <c:majorGridlines/>
        <c:numFmt formatCode="General" sourceLinked="1"/>
        <c:tickLblPos val="nextTo"/>
        <c:crossAx val="92473984"/>
        <c:crosses val="autoZero"/>
        <c:crossBetween val="between"/>
      </c:valAx>
      <c:serAx>
        <c:axId val="92248256"/>
        <c:scaling>
          <c:orientation val="minMax"/>
        </c:scaling>
        <c:axPos val="b"/>
        <c:tickLblPos val="nextTo"/>
        <c:crossAx val="92479872"/>
        <c:crosses val="autoZero"/>
      </c:serAx>
    </c:plotArea>
    <c:legend>
      <c:legendPos val="r"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 smtClean="0"/>
              <a:t>ejecución</a:t>
            </a:r>
            <a:r>
              <a:rPr lang="en-US" baseline="0" dirty="0" smtClean="0"/>
              <a:t> (s)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procesos</a:t>
            </a:r>
            <a:r>
              <a:rPr lang="en-US" baseline="0" dirty="0" smtClean="0"/>
              <a:t> en cola</a:t>
            </a:r>
            <a:endParaRPr lang="en-US" dirty="0"/>
          </a:p>
        </c:rich>
      </c:tx>
    </c:title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Tiempo de respuesta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12.182493960703473</c:v>
                </c:pt>
                <c:pt idx="1">
                  <c:v>148.41315910257651</c:v>
                </c:pt>
                <c:pt idx="2">
                  <c:v>1808.0424144560625</c:v>
                </c:pt>
                <c:pt idx="3">
                  <c:v>22026.465794806725</c:v>
                </c:pt>
              </c:numCache>
            </c:numRef>
          </c:val>
        </c:ser>
        <c:axId val="92518272"/>
        <c:axId val="92519808"/>
        <c:axId val="92476288"/>
      </c:line3DChart>
      <c:catAx>
        <c:axId val="92518272"/>
        <c:scaling>
          <c:orientation val="minMax"/>
        </c:scaling>
        <c:axPos val="b"/>
        <c:numFmt formatCode="General" sourceLinked="1"/>
        <c:tickLblPos val="nextTo"/>
        <c:crossAx val="92519808"/>
        <c:crosses val="autoZero"/>
        <c:auto val="1"/>
        <c:lblAlgn val="ctr"/>
        <c:lblOffset val="100"/>
      </c:catAx>
      <c:valAx>
        <c:axId val="92519808"/>
        <c:scaling>
          <c:orientation val="minMax"/>
        </c:scaling>
        <c:axPos val="l"/>
        <c:majorGridlines/>
        <c:numFmt formatCode="General" sourceLinked="1"/>
        <c:tickLblPos val="nextTo"/>
        <c:crossAx val="92518272"/>
        <c:crosses val="autoZero"/>
        <c:crossBetween val="between"/>
      </c:valAx>
      <c:serAx>
        <c:axId val="92476288"/>
        <c:scaling>
          <c:orientation val="minMax"/>
        </c:scaling>
        <c:axPos val="b"/>
        <c:tickLblPos val="nextTo"/>
        <c:crossAx val="92519808"/>
        <c:crosses val="autoZero"/>
      </c:serAx>
    </c:plotArea>
    <c:legend>
      <c:legendPos val="r"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 smtClean="0"/>
              <a:t>ejecución</a:t>
            </a:r>
            <a:r>
              <a:rPr lang="en-US" baseline="0" dirty="0" smtClean="0"/>
              <a:t> (s)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procesos</a:t>
            </a:r>
            <a:r>
              <a:rPr lang="en-US" baseline="0" dirty="0" smtClean="0"/>
              <a:t> en cola</a:t>
            </a:r>
            <a:endParaRPr lang="en-US" dirty="0"/>
          </a:p>
        </c:rich>
      </c:tx>
    </c:title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Tiempo de respuesta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12.182493960703473</c:v>
                </c:pt>
                <c:pt idx="1">
                  <c:v>148.41315910257646</c:v>
                </c:pt>
                <c:pt idx="2">
                  <c:v>1808.042414456062</c:v>
                </c:pt>
                <c:pt idx="3">
                  <c:v>22026.465794806725</c:v>
                </c:pt>
              </c:numCache>
            </c:numRef>
          </c:val>
        </c:ser>
        <c:axId val="93277184"/>
        <c:axId val="93278976"/>
        <c:axId val="93236288"/>
      </c:line3DChart>
      <c:catAx>
        <c:axId val="93277184"/>
        <c:scaling>
          <c:orientation val="minMax"/>
        </c:scaling>
        <c:axPos val="b"/>
        <c:numFmt formatCode="General" sourceLinked="1"/>
        <c:tickLblPos val="nextTo"/>
        <c:crossAx val="93278976"/>
        <c:crosses val="autoZero"/>
        <c:auto val="1"/>
        <c:lblAlgn val="ctr"/>
        <c:lblOffset val="100"/>
      </c:catAx>
      <c:valAx>
        <c:axId val="93278976"/>
        <c:scaling>
          <c:orientation val="minMax"/>
        </c:scaling>
        <c:axPos val="l"/>
        <c:majorGridlines/>
        <c:numFmt formatCode="General" sourceLinked="1"/>
        <c:tickLblPos val="nextTo"/>
        <c:crossAx val="93277184"/>
        <c:crosses val="autoZero"/>
        <c:crossBetween val="between"/>
      </c:valAx>
      <c:serAx>
        <c:axId val="93236288"/>
        <c:scaling>
          <c:orientation val="minMax"/>
        </c:scaling>
        <c:axPos val="b"/>
        <c:tickLblPos val="nextTo"/>
        <c:crossAx val="93278976"/>
        <c:crosses val="autoZero"/>
      </c:serAx>
    </c:plotArea>
    <c:legend>
      <c:legendPos val="r"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 smtClean="0"/>
              <a:t>ejecución</a:t>
            </a:r>
            <a:r>
              <a:rPr lang="en-US" baseline="0" dirty="0" smtClean="0"/>
              <a:t> (s)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procesos</a:t>
            </a:r>
            <a:r>
              <a:rPr lang="en-US" baseline="0" dirty="0" smtClean="0"/>
              <a:t> en cola</a:t>
            </a:r>
            <a:endParaRPr lang="en-US" dirty="0"/>
          </a:p>
        </c:rich>
      </c:tx>
    </c:title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Tiempo de respuesta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12.182493960703473</c:v>
                </c:pt>
                <c:pt idx="1">
                  <c:v>148.41315910257646</c:v>
                </c:pt>
                <c:pt idx="2">
                  <c:v>1808.042414456062</c:v>
                </c:pt>
                <c:pt idx="3">
                  <c:v>22026.465794806725</c:v>
                </c:pt>
              </c:numCache>
            </c:numRef>
          </c:val>
        </c:ser>
        <c:axId val="93590272"/>
        <c:axId val="93591808"/>
        <c:axId val="93322304"/>
      </c:line3DChart>
      <c:catAx>
        <c:axId val="93590272"/>
        <c:scaling>
          <c:orientation val="minMax"/>
        </c:scaling>
        <c:axPos val="b"/>
        <c:numFmt formatCode="General" sourceLinked="1"/>
        <c:tickLblPos val="nextTo"/>
        <c:crossAx val="93591808"/>
        <c:crosses val="autoZero"/>
        <c:auto val="1"/>
        <c:lblAlgn val="ctr"/>
        <c:lblOffset val="100"/>
      </c:catAx>
      <c:valAx>
        <c:axId val="93591808"/>
        <c:scaling>
          <c:orientation val="minMax"/>
        </c:scaling>
        <c:axPos val="l"/>
        <c:majorGridlines/>
        <c:numFmt formatCode="General" sourceLinked="1"/>
        <c:tickLblPos val="nextTo"/>
        <c:crossAx val="93590272"/>
        <c:crosses val="autoZero"/>
        <c:crossBetween val="between"/>
      </c:valAx>
      <c:serAx>
        <c:axId val="93322304"/>
        <c:scaling>
          <c:orientation val="minMax"/>
        </c:scaling>
        <c:axPos val="b"/>
        <c:tickLblPos val="nextTo"/>
        <c:crossAx val="93591808"/>
        <c:crosses val="autoZero"/>
      </c:serAx>
    </c:plotArea>
    <c:legend>
      <c:legendPos val="r"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FA126-BA11-4FF5-B3FE-8AA503BCD0A4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E995D-E568-47EE-B6AF-55CAD7D594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27</a:t>
            </a:fld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28</a:t>
            </a:fld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29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30</a:t>
            </a:fld>
            <a:endParaRPr lang="es-E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31</a:t>
            </a:fld>
            <a:endParaRPr lang="es-E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32</a:t>
            </a:fld>
            <a:endParaRPr lang="es-E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33</a:t>
            </a:fld>
            <a:endParaRPr lang="es-E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34</a:t>
            </a:fld>
            <a:endParaRPr lang="es-E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35</a:t>
            </a:fld>
            <a:endParaRPr lang="es-E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36</a:t>
            </a:fld>
            <a:endParaRPr lang="es-E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37</a:t>
            </a:fld>
            <a:endParaRPr lang="es-E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38</a:t>
            </a:fld>
            <a:endParaRPr lang="es-E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39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40</a:t>
            </a:fld>
            <a:endParaRPr lang="es-E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41</a:t>
            </a:fld>
            <a:endParaRPr lang="es-E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42</a:t>
            </a:fld>
            <a:endParaRPr lang="es-E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43</a:t>
            </a:fld>
            <a:endParaRPr lang="es-E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44</a:t>
            </a:fld>
            <a:endParaRPr lang="es-E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45</a:t>
            </a:fld>
            <a:endParaRPr lang="es-E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46</a:t>
            </a:fld>
            <a:endParaRPr lang="es-E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47</a:t>
            </a:fld>
            <a:endParaRPr lang="es-E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48</a:t>
            </a:fld>
            <a:endParaRPr lang="es-E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49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50</a:t>
            </a:fld>
            <a:endParaRPr lang="es-E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51</a:t>
            </a:fld>
            <a:endParaRPr lang="es-E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52</a:t>
            </a:fld>
            <a:endParaRPr lang="es-E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53</a:t>
            </a:fld>
            <a:endParaRPr lang="es-E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54</a:t>
            </a:fld>
            <a:endParaRPr lang="es-E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55</a:t>
            </a:fld>
            <a:endParaRPr lang="es-E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56</a:t>
            </a:fld>
            <a:endParaRPr lang="es-E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57</a:t>
            </a:fld>
            <a:endParaRPr lang="es-E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58</a:t>
            </a:fld>
            <a:endParaRPr lang="es-E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59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60</a:t>
            </a:fld>
            <a:endParaRPr lang="es-E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61</a:t>
            </a:fld>
            <a:endParaRPr lang="es-E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62</a:t>
            </a:fld>
            <a:endParaRPr lang="es-E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63</a:t>
            </a:fld>
            <a:endParaRPr lang="es-E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64</a:t>
            </a:fld>
            <a:endParaRPr lang="es-E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65</a:t>
            </a:fld>
            <a:endParaRPr lang="es-E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66</a:t>
            </a:fld>
            <a:endParaRPr lang="es-E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67</a:t>
            </a:fld>
            <a:endParaRPr lang="es-E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68</a:t>
            </a:fld>
            <a:endParaRPr lang="es-E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69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70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E995D-E568-47EE-B6AF-55CAD7D59458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Esquema correo</a:t>
            </a:r>
            <a:endParaRPr lang="es-ES" dirty="0"/>
          </a:p>
        </p:txBody>
      </p:sp>
      <p:sp>
        <p:nvSpPr>
          <p:cNvPr id="25" name="24 Rectángulo"/>
          <p:cNvSpPr/>
          <p:nvPr/>
        </p:nvSpPr>
        <p:spPr>
          <a:xfrm>
            <a:off x="2339752" y="2702545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2492152" y="2854945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2644552" y="3007345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SMTP </a:t>
            </a:r>
            <a:endParaRPr lang="es-ES" dirty="0"/>
          </a:p>
        </p:txBody>
      </p:sp>
      <p:sp>
        <p:nvSpPr>
          <p:cNvPr id="33" name="32 Rectángulo"/>
          <p:cNvSpPr/>
          <p:nvPr/>
        </p:nvSpPr>
        <p:spPr>
          <a:xfrm>
            <a:off x="2467000" y="3926681"/>
            <a:ext cx="1080120" cy="43204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>
            <a:off x="2619400" y="4079081"/>
            <a:ext cx="1080120" cy="43204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>
            <a:off x="2771800" y="4231481"/>
            <a:ext cx="1080120" cy="43204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Proxy IMAP/POP</a:t>
            </a:r>
            <a:endParaRPr lang="es-ES" sz="1600" dirty="0"/>
          </a:p>
        </p:txBody>
      </p:sp>
      <p:sp>
        <p:nvSpPr>
          <p:cNvPr id="39" name="38 Rectángulo redondeado"/>
          <p:cNvSpPr/>
          <p:nvPr/>
        </p:nvSpPr>
        <p:spPr>
          <a:xfrm>
            <a:off x="3979168" y="2702545"/>
            <a:ext cx="1080120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MDA</a:t>
            </a:r>
            <a:endParaRPr lang="es-ES" dirty="0"/>
          </a:p>
        </p:txBody>
      </p:sp>
      <p:sp>
        <p:nvSpPr>
          <p:cNvPr id="40" name="39 Rectángulo redondeado"/>
          <p:cNvSpPr/>
          <p:nvPr/>
        </p:nvSpPr>
        <p:spPr>
          <a:xfrm>
            <a:off x="4131568" y="2854945"/>
            <a:ext cx="1080120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MDA</a:t>
            </a:r>
            <a:endParaRPr lang="es-ES" dirty="0"/>
          </a:p>
        </p:txBody>
      </p:sp>
      <p:sp>
        <p:nvSpPr>
          <p:cNvPr id="41" name="40 Rectángulo redondeado"/>
          <p:cNvSpPr/>
          <p:nvPr/>
        </p:nvSpPr>
        <p:spPr>
          <a:xfrm>
            <a:off x="4283968" y="3007345"/>
            <a:ext cx="1080120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MDA</a:t>
            </a:r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>
            <a:off x="6067400" y="3990305"/>
            <a:ext cx="1080120" cy="43204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>
            <a:off x="6219800" y="4142705"/>
            <a:ext cx="1080120" cy="43204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>
            <a:off x="6372200" y="4295105"/>
            <a:ext cx="1080120" cy="43204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IMAP/POP</a:t>
            </a:r>
            <a:endParaRPr lang="es-ES" sz="1600" dirty="0"/>
          </a:p>
        </p:txBody>
      </p:sp>
      <p:sp>
        <p:nvSpPr>
          <p:cNvPr id="46" name="45 Rectángulo"/>
          <p:cNvSpPr/>
          <p:nvPr/>
        </p:nvSpPr>
        <p:spPr>
          <a:xfrm>
            <a:off x="5643736" y="2630537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Buzones</a:t>
            </a:r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>
            <a:off x="5796136" y="2782937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Buzones</a:t>
            </a:r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5948536" y="2935337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Buzones</a:t>
            </a:r>
            <a:endParaRPr lang="es-ES" dirty="0"/>
          </a:p>
        </p:txBody>
      </p:sp>
      <p:sp>
        <p:nvSpPr>
          <p:cNvPr id="58" name="57 Disco magnético"/>
          <p:cNvSpPr/>
          <p:nvPr/>
        </p:nvSpPr>
        <p:spPr>
          <a:xfrm>
            <a:off x="7812360" y="3062585"/>
            <a:ext cx="1008112" cy="1008112"/>
          </a:xfrm>
          <a:prstGeom prst="flowChartMagneticDisk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 NAS</a:t>
            </a:r>
            <a:endParaRPr lang="es-ES" dirty="0"/>
          </a:p>
        </p:txBody>
      </p:sp>
      <p:sp>
        <p:nvSpPr>
          <p:cNvPr id="59" name="58 Nube"/>
          <p:cNvSpPr/>
          <p:nvPr/>
        </p:nvSpPr>
        <p:spPr>
          <a:xfrm>
            <a:off x="179512" y="3710657"/>
            <a:ext cx="1656184" cy="792088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Usuarios</a:t>
            </a:r>
            <a:endParaRPr lang="es-ES" dirty="0"/>
          </a:p>
        </p:txBody>
      </p:sp>
      <p:sp>
        <p:nvSpPr>
          <p:cNvPr id="60" name="59 Nube"/>
          <p:cNvSpPr/>
          <p:nvPr/>
        </p:nvSpPr>
        <p:spPr>
          <a:xfrm>
            <a:off x="251520" y="2198489"/>
            <a:ext cx="1656184" cy="792088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Pasarelas externas SMTP</a:t>
            </a:r>
            <a:endParaRPr lang="es-ES" dirty="0"/>
          </a:p>
        </p:txBody>
      </p:sp>
      <p:sp>
        <p:nvSpPr>
          <p:cNvPr id="61" name="60 Forma libre"/>
          <p:cNvSpPr/>
          <p:nvPr/>
        </p:nvSpPr>
        <p:spPr>
          <a:xfrm>
            <a:off x="1514901" y="3314253"/>
            <a:ext cx="6359857" cy="516340"/>
          </a:xfrm>
          <a:custGeom>
            <a:avLst/>
            <a:gdLst>
              <a:gd name="connsiteX0" fmla="*/ 0 w 6359857"/>
              <a:gd name="connsiteY0" fmla="*/ 516340 h 516340"/>
              <a:gd name="connsiteX1" fmla="*/ 1542198 w 6359857"/>
              <a:gd name="connsiteY1" fmla="*/ 52316 h 516340"/>
              <a:gd name="connsiteX2" fmla="*/ 6359857 w 6359857"/>
              <a:gd name="connsiteY2" fmla="*/ 202441 h 516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59857" h="516340">
                <a:moveTo>
                  <a:pt x="0" y="516340"/>
                </a:moveTo>
                <a:cubicBezTo>
                  <a:pt x="241111" y="310486"/>
                  <a:pt x="482222" y="104632"/>
                  <a:pt x="1542198" y="52316"/>
                </a:cubicBezTo>
                <a:cubicBezTo>
                  <a:pt x="2602174" y="0"/>
                  <a:pt x="4481015" y="101220"/>
                  <a:pt x="6359857" y="202441"/>
                </a:cubicBezTo>
              </a:path>
            </a:pathLst>
          </a:custGeom>
          <a:ln>
            <a:prstDash val="dash"/>
            <a:headEnd type="non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Forma libre"/>
          <p:cNvSpPr/>
          <p:nvPr/>
        </p:nvSpPr>
        <p:spPr>
          <a:xfrm rot="1037476" flipH="1">
            <a:off x="1462939" y="2690157"/>
            <a:ext cx="1897573" cy="281566"/>
          </a:xfrm>
          <a:custGeom>
            <a:avLst/>
            <a:gdLst>
              <a:gd name="connsiteX0" fmla="*/ 0 w 6359857"/>
              <a:gd name="connsiteY0" fmla="*/ 516340 h 516340"/>
              <a:gd name="connsiteX1" fmla="*/ 1542198 w 6359857"/>
              <a:gd name="connsiteY1" fmla="*/ 52316 h 516340"/>
              <a:gd name="connsiteX2" fmla="*/ 6359857 w 6359857"/>
              <a:gd name="connsiteY2" fmla="*/ 202441 h 516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59857" h="516340">
                <a:moveTo>
                  <a:pt x="0" y="516340"/>
                </a:moveTo>
                <a:cubicBezTo>
                  <a:pt x="241111" y="310486"/>
                  <a:pt x="482222" y="104632"/>
                  <a:pt x="1542198" y="52316"/>
                </a:cubicBezTo>
                <a:cubicBezTo>
                  <a:pt x="2602174" y="0"/>
                  <a:pt x="4481015" y="101220"/>
                  <a:pt x="6359857" y="202441"/>
                </a:cubicBezTo>
              </a:path>
            </a:pathLst>
          </a:custGeom>
          <a:ln>
            <a:prstDash val="dash"/>
            <a:headEnd type="non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Forma libre"/>
          <p:cNvSpPr/>
          <p:nvPr/>
        </p:nvSpPr>
        <p:spPr>
          <a:xfrm rot="846521">
            <a:off x="1637209" y="2518304"/>
            <a:ext cx="6203831" cy="705539"/>
          </a:xfrm>
          <a:custGeom>
            <a:avLst/>
            <a:gdLst>
              <a:gd name="connsiteX0" fmla="*/ 0 w 6359857"/>
              <a:gd name="connsiteY0" fmla="*/ 516340 h 516340"/>
              <a:gd name="connsiteX1" fmla="*/ 1542198 w 6359857"/>
              <a:gd name="connsiteY1" fmla="*/ 52316 h 516340"/>
              <a:gd name="connsiteX2" fmla="*/ 6359857 w 6359857"/>
              <a:gd name="connsiteY2" fmla="*/ 202441 h 516340"/>
              <a:gd name="connsiteX0" fmla="*/ 0 w 6359857"/>
              <a:gd name="connsiteY0" fmla="*/ 492874 h 492874"/>
              <a:gd name="connsiteX1" fmla="*/ 1324648 w 6359857"/>
              <a:gd name="connsiteY1" fmla="*/ 352076 h 492874"/>
              <a:gd name="connsiteX2" fmla="*/ 1542198 w 6359857"/>
              <a:gd name="connsiteY2" fmla="*/ 28850 h 492874"/>
              <a:gd name="connsiteX3" fmla="*/ 6359857 w 6359857"/>
              <a:gd name="connsiteY3" fmla="*/ 178975 h 492874"/>
              <a:gd name="connsiteX0" fmla="*/ 0 w 6359857"/>
              <a:gd name="connsiteY0" fmla="*/ 501011 h 582133"/>
              <a:gd name="connsiteX1" fmla="*/ 1324648 w 6359857"/>
              <a:gd name="connsiteY1" fmla="*/ 360213 h 582133"/>
              <a:gd name="connsiteX2" fmla="*/ 1542198 w 6359857"/>
              <a:gd name="connsiteY2" fmla="*/ 36987 h 582133"/>
              <a:gd name="connsiteX3" fmla="*/ 2614080 w 6359857"/>
              <a:gd name="connsiteY3" fmla="*/ 582133 h 582133"/>
              <a:gd name="connsiteX4" fmla="*/ 6359857 w 6359857"/>
              <a:gd name="connsiteY4" fmla="*/ 187112 h 582133"/>
              <a:gd name="connsiteX0" fmla="*/ 0 w 6359857"/>
              <a:gd name="connsiteY0" fmla="*/ 313899 h 488688"/>
              <a:gd name="connsiteX1" fmla="*/ 1324648 w 6359857"/>
              <a:gd name="connsiteY1" fmla="*/ 173101 h 488688"/>
              <a:gd name="connsiteX2" fmla="*/ 1718983 w 6359857"/>
              <a:gd name="connsiteY2" fmla="*/ 451701 h 488688"/>
              <a:gd name="connsiteX3" fmla="*/ 2614080 w 6359857"/>
              <a:gd name="connsiteY3" fmla="*/ 395021 h 488688"/>
              <a:gd name="connsiteX4" fmla="*/ 6359857 w 6359857"/>
              <a:gd name="connsiteY4" fmla="*/ 0 h 488688"/>
              <a:gd name="connsiteX0" fmla="*/ 0 w 6359857"/>
              <a:gd name="connsiteY0" fmla="*/ 313899 h 451951"/>
              <a:gd name="connsiteX1" fmla="*/ 1092262 w 6359857"/>
              <a:gd name="connsiteY1" fmla="*/ 396520 h 451951"/>
              <a:gd name="connsiteX2" fmla="*/ 1718983 w 6359857"/>
              <a:gd name="connsiteY2" fmla="*/ 451701 h 451951"/>
              <a:gd name="connsiteX3" fmla="*/ 2614080 w 6359857"/>
              <a:gd name="connsiteY3" fmla="*/ 395021 h 451951"/>
              <a:gd name="connsiteX4" fmla="*/ 6359857 w 6359857"/>
              <a:gd name="connsiteY4" fmla="*/ 0 h 451951"/>
              <a:gd name="connsiteX0" fmla="*/ 0 w 6359857"/>
              <a:gd name="connsiteY0" fmla="*/ 313899 h 474568"/>
              <a:gd name="connsiteX1" fmla="*/ 1092262 w 6359857"/>
              <a:gd name="connsiteY1" fmla="*/ 396520 h 474568"/>
              <a:gd name="connsiteX2" fmla="*/ 1718983 w 6359857"/>
              <a:gd name="connsiteY2" fmla="*/ 451701 h 474568"/>
              <a:gd name="connsiteX3" fmla="*/ 2256117 w 6359857"/>
              <a:gd name="connsiteY3" fmla="*/ 465121 h 474568"/>
              <a:gd name="connsiteX4" fmla="*/ 2614080 w 6359857"/>
              <a:gd name="connsiteY4" fmla="*/ 395021 h 474568"/>
              <a:gd name="connsiteX5" fmla="*/ 6359857 w 6359857"/>
              <a:gd name="connsiteY5" fmla="*/ 0 h 474568"/>
              <a:gd name="connsiteX0" fmla="*/ 0 w 6359857"/>
              <a:gd name="connsiteY0" fmla="*/ 313899 h 467558"/>
              <a:gd name="connsiteX1" fmla="*/ 1092262 w 6359857"/>
              <a:gd name="connsiteY1" fmla="*/ 396520 h 467558"/>
              <a:gd name="connsiteX2" fmla="*/ 1718983 w 6359857"/>
              <a:gd name="connsiteY2" fmla="*/ 451701 h 467558"/>
              <a:gd name="connsiteX3" fmla="*/ 2256117 w 6359857"/>
              <a:gd name="connsiteY3" fmla="*/ 465121 h 467558"/>
              <a:gd name="connsiteX4" fmla="*/ 2399301 w 6359857"/>
              <a:gd name="connsiteY4" fmla="*/ 437079 h 467558"/>
              <a:gd name="connsiteX5" fmla="*/ 2614080 w 6359857"/>
              <a:gd name="connsiteY5" fmla="*/ 395021 h 467558"/>
              <a:gd name="connsiteX6" fmla="*/ 6359857 w 6359857"/>
              <a:gd name="connsiteY6" fmla="*/ 0 h 467558"/>
              <a:gd name="connsiteX0" fmla="*/ 0 w 6359857"/>
              <a:gd name="connsiteY0" fmla="*/ 313899 h 467558"/>
              <a:gd name="connsiteX1" fmla="*/ 1092262 w 6359857"/>
              <a:gd name="connsiteY1" fmla="*/ 396520 h 467558"/>
              <a:gd name="connsiteX2" fmla="*/ 1718983 w 6359857"/>
              <a:gd name="connsiteY2" fmla="*/ 451701 h 467558"/>
              <a:gd name="connsiteX3" fmla="*/ 2256117 w 6359857"/>
              <a:gd name="connsiteY3" fmla="*/ 465121 h 467558"/>
              <a:gd name="connsiteX4" fmla="*/ 2399301 w 6359857"/>
              <a:gd name="connsiteY4" fmla="*/ 437079 h 467558"/>
              <a:gd name="connsiteX5" fmla="*/ 2614080 w 6359857"/>
              <a:gd name="connsiteY5" fmla="*/ 395021 h 467558"/>
              <a:gd name="connsiteX6" fmla="*/ 3473184 w 6359857"/>
              <a:gd name="connsiteY6" fmla="*/ 226782 h 467558"/>
              <a:gd name="connsiteX7" fmla="*/ 6359857 w 6359857"/>
              <a:gd name="connsiteY7" fmla="*/ 0 h 467558"/>
              <a:gd name="connsiteX0" fmla="*/ 0 w 6359857"/>
              <a:gd name="connsiteY0" fmla="*/ 409876 h 563535"/>
              <a:gd name="connsiteX1" fmla="*/ 1092262 w 6359857"/>
              <a:gd name="connsiteY1" fmla="*/ 492497 h 563535"/>
              <a:gd name="connsiteX2" fmla="*/ 1718983 w 6359857"/>
              <a:gd name="connsiteY2" fmla="*/ 547678 h 563535"/>
              <a:gd name="connsiteX3" fmla="*/ 2256117 w 6359857"/>
              <a:gd name="connsiteY3" fmla="*/ 561098 h 563535"/>
              <a:gd name="connsiteX4" fmla="*/ 2399301 w 6359857"/>
              <a:gd name="connsiteY4" fmla="*/ 533056 h 563535"/>
              <a:gd name="connsiteX5" fmla="*/ 2614080 w 6359857"/>
              <a:gd name="connsiteY5" fmla="*/ 490998 h 563535"/>
              <a:gd name="connsiteX6" fmla="*/ 3473184 w 6359857"/>
              <a:gd name="connsiteY6" fmla="*/ 322759 h 563535"/>
              <a:gd name="connsiteX7" fmla="*/ 5424170 w 6359857"/>
              <a:gd name="connsiteY7" fmla="*/ 0 h 563535"/>
              <a:gd name="connsiteX8" fmla="*/ 6359857 w 6359857"/>
              <a:gd name="connsiteY8" fmla="*/ 95977 h 563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59857" h="563535">
                <a:moveTo>
                  <a:pt x="0" y="409876"/>
                </a:moveTo>
                <a:cubicBezTo>
                  <a:pt x="195280" y="336625"/>
                  <a:pt x="805765" y="469530"/>
                  <a:pt x="1092262" y="492497"/>
                </a:cubicBezTo>
                <a:cubicBezTo>
                  <a:pt x="1378759" y="515464"/>
                  <a:pt x="1525007" y="536244"/>
                  <a:pt x="1718983" y="547678"/>
                </a:cubicBezTo>
                <a:cubicBezTo>
                  <a:pt x="1912959" y="559112"/>
                  <a:pt x="2142731" y="563535"/>
                  <a:pt x="2256117" y="561098"/>
                </a:cubicBezTo>
                <a:cubicBezTo>
                  <a:pt x="2369503" y="558661"/>
                  <a:pt x="2339641" y="544739"/>
                  <a:pt x="2399301" y="533056"/>
                </a:cubicBezTo>
                <a:cubicBezTo>
                  <a:pt x="2458961" y="521373"/>
                  <a:pt x="2461693" y="506697"/>
                  <a:pt x="2614080" y="490998"/>
                </a:cubicBezTo>
                <a:lnTo>
                  <a:pt x="3473184" y="322759"/>
                </a:lnTo>
                <a:lnTo>
                  <a:pt x="5424170" y="0"/>
                </a:lnTo>
                <a:lnTo>
                  <a:pt x="6359857" y="95977"/>
                </a:lnTo>
              </a:path>
            </a:pathLst>
          </a:custGeom>
          <a:ln>
            <a:solidFill>
              <a:schemeClr val="accent1">
                <a:lumMod val="60000"/>
                <a:lumOff val="40000"/>
              </a:schemeClr>
            </a:solidFill>
            <a:prstDash val="dash"/>
            <a:headEnd type="non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Forma libre"/>
          <p:cNvSpPr/>
          <p:nvPr/>
        </p:nvSpPr>
        <p:spPr>
          <a:xfrm>
            <a:off x="1475656" y="3782664"/>
            <a:ext cx="6480719" cy="734129"/>
          </a:xfrm>
          <a:custGeom>
            <a:avLst/>
            <a:gdLst>
              <a:gd name="connsiteX0" fmla="*/ 0 w 6359857"/>
              <a:gd name="connsiteY0" fmla="*/ 516340 h 516340"/>
              <a:gd name="connsiteX1" fmla="*/ 1542198 w 6359857"/>
              <a:gd name="connsiteY1" fmla="*/ 52316 h 516340"/>
              <a:gd name="connsiteX2" fmla="*/ 6359857 w 6359857"/>
              <a:gd name="connsiteY2" fmla="*/ 202441 h 516340"/>
              <a:gd name="connsiteX0" fmla="*/ 0 w 6552728"/>
              <a:gd name="connsiteY0" fmla="*/ 526078 h 526078"/>
              <a:gd name="connsiteX1" fmla="*/ 1542198 w 6552728"/>
              <a:gd name="connsiteY1" fmla="*/ 62054 h 526078"/>
              <a:gd name="connsiteX2" fmla="*/ 6552728 w 6552728"/>
              <a:gd name="connsiteY2" fmla="*/ 153754 h 526078"/>
              <a:gd name="connsiteX0" fmla="*/ 0 w 6336703"/>
              <a:gd name="connsiteY0" fmla="*/ 1049609 h 1049609"/>
              <a:gd name="connsiteX1" fmla="*/ 1542198 w 6336703"/>
              <a:gd name="connsiteY1" fmla="*/ 585585 h 1049609"/>
              <a:gd name="connsiteX2" fmla="*/ 6336703 w 6336703"/>
              <a:gd name="connsiteY2" fmla="*/ 101221 h 1049609"/>
              <a:gd name="connsiteX0" fmla="*/ 0 w 6336703"/>
              <a:gd name="connsiteY0" fmla="*/ 948388 h 948388"/>
              <a:gd name="connsiteX1" fmla="*/ 1542198 w 6336703"/>
              <a:gd name="connsiteY1" fmla="*/ 484364 h 948388"/>
              <a:gd name="connsiteX2" fmla="*/ 5112568 w 6336703"/>
              <a:gd name="connsiteY2" fmla="*/ 576065 h 948388"/>
              <a:gd name="connsiteX3" fmla="*/ 6336703 w 6336703"/>
              <a:gd name="connsiteY3" fmla="*/ 0 h 948388"/>
              <a:gd name="connsiteX0" fmla="*/ 0 w 6336703"/>
              <a:gd name="connsiteY0" fmla="*/ 948388 h 948388"/>
              <a:gd name="connsiteX1" fmla="*/ 1512168 w 6336703"/>
              <a:gd name="connsiteY1" fmla="*/ 504056 h 948388"/>
              <a:gd name="connsiteX2" fmla="*/ 5112568 w 6336703"/>
              <a:gd name="connsiteY2" fmla="*/ 576065 h 948388"/>
              <a:gd name="connsiteX3" fmla="*/ 6336703 w 6336703"/>
              <a:gd name="connsiteY3" fmla="*/ 0 h 948388"/>
              <a:gd name="connsiteX0" fmla="*/ 0 w 6336703"/>
              <a:gd name="connsiteY0" fmla="*/ 948388 h 948388"/>
              <a:gd name="connsiteX1" fmla="*/ 1512168 w 6336703"/>
              <a:gd name="connsiteY1" fmla="*/ 504056 h 948388"/>
              <a:gd name="connsiteX2" fmla="*/ 2088232 w 6336703"/>
              <a:gd name="connsiteY2" fmla="*/ 576064 h 948388"/>
              <a:gd name="connsiteX3" fmla="*/ 5112568 w 6336703"/>
              <a:gd name="connsiteY3" fmla="*/ 576065 h 948388"/>
              <a:gd name="connsiteX4" fmla="*/ 6336703 w 6336703"/>
              <a:gd name="connsiteY4" fmla="*/ 0 h 948388"/>
              <a:gd name="connsiteX0" fmla="*/ 0 w 6336703"/>
              <a:gd name="connsiteY0" fmla="*/ 948388 h 948388"/>
              <a:gd name="connsiteX1" fmla="*/ 1512168 w 6336703"/>
              <a:gd name="connsiteY1" fmla="*/ 504056 h 948388"/>
              <a:gd name="connsiteX2" fmla="*/ 1584176 w 6336703"/>
              <a:gd name="connsiteY2" fmla="*/ 576064 h 948388"/>
              <a:gd name="connsiteX3" fmla="*/ 2088232 w 6336703"/>
              <a:gd name="connsiteY3" fmla="*/ 576064 h 948388"/>
              <a:gd name="connsiteX4" fmla="*/ 5112568 w 6336703"/>
              <a:gd name="connsiteY4" fmla="*/ 576065 h 948388"/>
              <a:gd name="connsiteX5" fmla="*/ 6336703 w 6336703"/>
              <a:gd name="connsiteY5" fmla="*/ 0 h 948388"/>
              <a:gd name="connsiteX0" fmla="*/ 0 w 6336703"/>
              <a:gd name="connsiteY0" fmla="*/ 948388 h 948388"/>
              <a:gd name="connsiteX1" fmla="*/ 1152128 w 6336703"/>
              <a:gd name="connsiteY1" fmla="*/ 576064 h 948388"/>
              <a:gd name="connsiteX2" fmla="*/ 1584176 w 6336703"/>
              <a:gd name="connsiteY2" fmla="*/ 576064 h 948388"/>
              <a:gd name="connsiteX3" fmla="*/ 2088232 w 6336703"/>
              <a:gd name="connsiteY3" fmla="*/ 576064 h 948388"/>
              <a:gd name="connsiteX4" fmla="*/ 5112568 w 6336703"/>
              <a:gd name="connsiteY4" fmla="*/ 576065 h 948388"/>
              <a:gd name="connsiteX5" fmla="*/ 6336703 w 6336703"/>
              <a:gd name="connsiteY5" fmla="*/ 0 h 948388"/>
              <a:gd name="connsiteX0" fmla="*/ 0 w 6336703"/>
              <a:gd name="connsiteY0" fmla="*/ 948388 h 948388"/>
              <a:gd name="connsiteX1" fmla="*/ 1152128 w 6336703"/>
              <a:gd name="connsiteY1" fmla="*/ 576064 h 948388"/>
              <a:gd name="connsiteX2" fmla="*/ 1584176 w 6336703"/>
              <a:gd name="connsiteY2" fmla="*/ 576064 h 948388"/>
              <a:gd name="connsiteX3" fmla="*/ 2088232 w 6336703"/>
              <a:gd name="connsiteY3" fmla="*/ 576064 h 948388"/>
              <a:gd name="connsiteX4" fmla="*/ 5112568 w 6336703"/>
              <a:gd name="connsiteY4" fmla="*/ 576065 h 948388"/>
              <a:gd name="connsiteX5" fmla="*/ 6336703 w 6336703"/>
              <a:gd name="connsiteY5" fmla="*/ 0 h 948388"/>
              <a:gd name="connsiteX0" fmla="*/ 0 w 6480719"/>
              <a:gd name="connsiteY0" fmla="*/ 432048 h 734129"/>
              <a:gd name="connsiteX1" fmla="*/ 1296144 w 6480719"/>
              <a:gd name="connsiteY1" fmla="*/ 576064 h 734129"/>
              <a:gd name="connsiteX2" fmla="*/ 1728192 w 6480719"/>
              <a:gd name="connsiteY2" fmla="*/ 576064 h 734129"/>
              <a:gd name="connsiteX3" fmla="*/ 2232248 w 6480719"/>
              <a:gd name="connsiteY3" fmla="*/ 576064 h 734129"/>
              <a:gd name="connsiteX4" fmla="*/ 5256584 w 6480719"/>
              <a:gd name="connsiteY4" fmla="*/ 576065 h 734129"/>
              <a:gd name="connsiteX5" fmla="*/ 6480719 w 6480719"/>
              <a:gd name="connsiteY5" fmla="*/ 0 h 734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719" h="734129">
                <a:moveTo>
                  <a:pt x="0" y="432048"/>
                </a:moveTo>
                <a:cubicBezTo>
                  <a:pt x="241111" y="226194"/>
                  <a:pt x="240027" y="734129"/>
                  <a:pt x="1296144" y="576064"/>
                </a:cubicBezTo>
                <a:cubicBezTo>
                  <a:pt x="1582243" y="604480"/>
                  <a:pt x="1572175" y="576064"/>
                  <a:pt x="1728192" y="576064"/>
                </a:cubicBezTo>
                <a:lnTo>
                  <a:pt x="2232248" y="576064"/>
                </a:lnTo>
                <a:cubicBezTo>
                  <a:pt x="2820313" y="576064"/>
                  <a:pt x="4548506" y="672076"/>
                  <a:pt x="5256584" y="576065"/>
                </a:cubicBezTo>
                <a:cubicBezTo>
                  <a:pt x="5964662" y="480054"/>
                  <a:pt x="6191886" y="10263"/>
                  <a:pt x="6480719" y="0"/>
                </a:cubicBezTo>
              </a:path>
            </a:pathLst>
          </a:custGeom>
          <a:ln>
            <a:solidFill>
              <a:schemeClr val="bg2">
                <a:lumMod val="25000"/>
              </a:schemeClr>
            </a:solidFill>
            <a:prstDash val="dash"/>
            <a:headEnd type="non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Rectángulo redondeado"/>
          <p:cNvSpPr/>
          <p:nvPr/>
        </p:nvSpPr>
        <p:spPr>
          <a:xfrm>
            <a:off x="2699792" y="5013176"/>
            <a:ext cx="4680520" cy="50405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Servicio de directorio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BBDD HA 1</a:t>
            </a:r>
            <a:endParaRPr lang="es-E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789040"/>
            <a:ext cx="230425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789040"/>
            <a:ext cx="230425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 flipH="1">
            <a:off x="2627784" y="4941168"/>
            <a:ext cx="504056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475656" y="3501008"/>
            <a:ext cx="5832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1835696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491880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1331640" y="4149080"/>
            <a:ext cx="10801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BBDD </a:t>
            </a:r>
            <a:r>
              <a:rPr lang="es-ES" dirty="0" err="1" smtClean="0"/>
              <a:t>master</a:t>
            </a:r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>
            <a:off x="3275856" y="4149080"/>
            <a:ext cx="1080120" cy="5760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AS </a:t>
            </a:r>
            <a:r>
              <a:rPr lang="es-ES" dirty="0" err="1" smtClean="0"/>
              <a:t>Master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3275856" y="5013176"/>
            <a:ext cx="10801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BBDD </a:t>
            </a:r>
            <a:r>
              <a:rPr lang="es-ES" dirty="0" err="1" smtClean="0"/>
              <a:t>failover</a:t>
            </a:r>
            <a:endParaRPr lang="es-ES" dirty="0"/>
          </a:p>
        </p:txBody>
      </p:sp>
      <p:sp>
        <p:nvSpPr>
          <p:cNvPr id="14" name="13 Rectángulo"/>
          <p:cNvSpPr/>
          <p:nvPr/>
        </p:nvSpPr>
        <p:spPr>
          <a:xfrm>
            <a:off x="1331640" y="5013176"/>
            <a:ext cx="1080120" cy="5760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AS </a:t>
            </a:r>
            <a:r>
              <a:rPr lang="es-ES" dirty="0" err="1" smtClean="0"/>
              <a:t>failover</a:t>
            </a:r>
            <a:endParaRPr lang="es-ES" dirty="0"/>
          </a:p>
        </p:txBody>
      </p:sp>
      <p:cxnSp>
        <p:nvCxnSpPr>
          <p:cNvPr id="18" name="17 Conector recto de flecha"/>
          <p:cNvCxnSpPr>
            <a:endCxn id="14" idx="3"/>
          </p:cNvCxnSpPr>
          <p:nvPr/>
        </p:nvCxnSpPr>
        <p:spPr>
          <a:xfrm flipH="1">
            <a:off x="2411760" y="4653136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37" idx="3"/>
            <a:endCxn id="12" idx="1"/>
          </p:cNvCxnSpPr>
          <p:nvPr/>
        </p:nvCxnSpPr>
        <p:spPr>
          <a:xfrm>
            <a:off x="2411760" y="4437112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755576" y="35730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BBDD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915816" y="35730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AS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7286" y="2132856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1581" y="3212976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7605" y="4293096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1680" y="2780928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9454" y="5601419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4248" y="4208909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36396" y="2912765"/>
            <a:ext cx="8001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19 Conector recto"/>
          <p:cNvCxnSpPr/>
          <p:nvPr/>
        </p:nvCxnSpPr>
        <p:spPr>
          <a:xfrm>
            <a:off x="3707904" y="2348880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6724228" y="2204864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7948364" y="2204864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5830" y="2780928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24 Conector recto"/>
          <p:cNvCxnSpPr/>
          <p:nvPr/>
        </p:nvCxnSpPr>
        <p:spPr>
          <a:xfrm>
            <a:off x="4913709" y="2276872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2852936"/>
            <a:ext cx="98494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27 Conector recto"/>
          <p:cNvCxnSpPr/>
          <p:nvPr/>
        </p:nvCxnSpPr>
        <p:spPr>
          <a:xfrm>
            <a:off x="1619672" y="2348880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3905597" y="184482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Pasarelas SMTP</a:t>
            </a:r>
            <a:endParaRPr lang="es-ES" b="1" dirty="0"/>
          </a:p>
        </p:txBody>
      </p:sp>
      <p:sp>
        <p:nvSpPr>
          <p:cNvPr id="30" name="29 CuadroTexto"/>
          <p:cNvSpPr txBox="1"/>
          <p:nvPr/>
        </p:nvSpPr>
        <p:spPr>
          <a:xfrm>
            <a:off x="3905597" y="306896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DNS </a:t>
            </a:r>
            <a:r>
              <a:rPr lang="es-ES" b="1" dirty="0" err="1" smtClean="0"/>
              <a:t>Resolvers</a:t>
            </a:r>
            <a:endParaRPr lang="es-ES" b="1" dirty="0"/>
          </a:p>
        </p:txBody>
      </p:sp>
      <p:sp>
        <p:nvSpPr>
          <p:cNvPr id="31" name="30 CuadroTexto"/>
          <p:cNvSpPr txBox="1"/>
          <p:nvPr/>
        </p:nvSpPr>
        <p:spPr>
          <a:xfrm>
            <a:off x="3905597" y="414908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Proxys</a:t>
            </a:r>
            <a:r>
              <a:rPr lang="es-ES" b="1" dirty="0" smtClean="0"/>
              <a:t> POP/IMAP</a:t>
            </a:r>
            <a:endParaRPr lang="es-ES" b="1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619672" y="1846565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Seguridad exterior</a:t>
            </a:r>
            <a:endParaRPr lang="es-ES" b="1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67544" y="1990581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Router</a:t>
            </a:r>
            <a:endParaRPr lang="es-ES" b="1" dirty="0" smtClean="0"/>
          </a:p>
          <a:p>
            <a:r>
              <a:rPr lang="es-ES" b="1" dirty="0" smtClean="0"/>
              <a:t>WAN</a:t>
            </a:r>
            <a:endParaRPr lang="es-ES" b="1" dirty="0"/>
          </a:p>
        </p:txBody>
      </p:sp>
      <p:sp>
        <p:nvSpPr>
          <p:cNvPr id="34" name="33 CuadroTexto"/>
          <p:cNvSpPr txBox="1"/>
          <p:nvPr/>
        </p:nvSpPr>
        <p:spPr>
          <a:xfrm>
            <a:off x="4985717" y="1846565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Seguridad interior</a:t>
            </a:r>
            <a:endParaRPr lang="es-ES" b="1" dirty="0"/>
          </a:p>
        </p:txBody>
      </p:sp>
      <p:cxnSp>
        <p:nvCxnSpPr>
          <p:cNvPr id="35" name="34 Conector recto"/>
          <p:cNvCxnSpPr/>
          <p:nvPr/>
        </p:nvCxnSpPr>
        <p:spPr>
          <a:xfrm>
            <a:off x="5561781" y="3645024"/>
            <a:ext cx="0" cy="20162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5633789" y="573325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Servicio Directorio</a:t>
            </a:r>
            <a:endParaRPr lang="es-ES" b="1" dirty="0"/>
          </a:p>
        </p:txBody>
      </p:sp>
      <p:sp>
        <p:nvSpPr>
          <p:cNvPr id="38" name="37 CuadroTexto"/>
          <p:cNvSpPr txBox="1"/>
          <p:nvPr/>
        </p:nvSpPr>
        <p:spPr>
          <a:xfrm>
            <a:off x="7084268" y="508518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Buzón</a:t>
            </a:r>
            <a:endParaRPr lang="es-ES" b="1" dirty="0"/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2260" y="2852936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39 CuadroTexto"/>
          <p:cNvSpPr txBox="1"/>
          <p:nvPr/>
        </p:nvSpPr>
        <p:spPr>
          <a:xfrm>
            <a:off x="6940252" y="24836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MDA</a:t>
            </a:r>
            <a:endParaRPr lang="es-ES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8172400" y="2350621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Cabina</a:t>
            </a:r>
          </a:p>
          <a:p>
            <a:r>
              <a:rPr lang="es-ES" b="1" dirty="0" smtClean="0"/>
              <a:t>NAS</a:t>
            </a:r>
            <a:endParaRPr lang="es-ES" b="1" dirty="0"/>
          </a:p>
        </p:txBody>
      </p:sp>
      <p:cxnSp>
        <p:nvCxnSpPr>
          <p:cNvPr id="42" name="41 Conector recto"/>
          <p:cNvCxnSpPr/>
          <p:nvPr/>
        </p:nvCxnSpPr>
        <p:spPr>
          <a:xfrm flipV="1">
            <a:off x="3707904" y="2696742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flipV="1">
            <a:off x="3707904" y="3789040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V="1">
            <a:off x="3707904" y="4797152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flipV="1">
            <a:off x="2422079" y="334481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 flipV="1">
            <a:off x="1619672" y="328498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flipV="1">
            <a:off x="4924028" y="3212976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 flipV="1">
            <a:off x="5777805" y="3212976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flipV="1">
            <a:off x="6724228" y="328498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V="1">
            <a:off x="7958683" y="3488830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flipV="1">
            <a:off x="7660332" y="4568950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flipV="1">
            <a:off x="6724228" y="4653136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flipV="1">
            <a:off x="4625677" y="268456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flipV="1">
            <a:off x="4625677" y="3776862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 flipV="1">
            <a:off x="4625677" y="478497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01305" y="3155057"/>
            <a:ext cx="7905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3" name="62 Conector recto"/>
          <p:cNvCxnSpPr/>
          <p:nvPr/>
        </p:nvCxnSpPr>
        <p:spPr>
          <a:xfrm flipV="1">
            <a:off x="3419872" y="3501008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4" name="63 CuadroTexto"/>
          <p:cNvSpPr txBox="1"/>
          <p:nvPr/>
        </p:nvSpPr>
        <p:spPr>
          <a:xfrm>
            <a:off x="2339752" y="37890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Balanceador</a:t>
            </a:r>
            <a:endParaRPr lang="es-ES" b="1" dirty="0"/>
          </a:p>
        </p:txBody>
      </p:sp>
      <p:cxnSp>
        <p:nvCxnSpPr>
          <p:cNvPr id="65" name="64 Conector recto"/>
          <p:cNvCxnSpPr/>
          <p:nvPr/>
        </p:nvCxnSpPr>
        <p:spPr>
          <a:xfrm flipV="1">
            <a:off x="1331640" y="3140968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6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4869160"/>
            <a:ext cx="7905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66 CuadroTexto"/>
          <p:cNvSpPr txBox="1"/>
          <p:nvPr/>
        </p:nvSpPr>
        <p:spPr>
          <a:xfrm>
            <a:off x="5796136" y="529191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Balanceador</a:t>
            </a:r>
            <a:endParaRPr lang="es-ES" b="1" dirty="0"/>
          </a:p>
        </p:txBody>
      </p:sp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8144" y="2996952"/>
            <a:ext cx="7905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9" name="68 Conector recto"/>
          <p:cNvCxnSpPr/>
          <p:nvPr/>
        </p:nvCxnSpPr>
        <p:spPr>
          <a:xfrm flipV="1">
            <a:off x="6444208" y="3212976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1182" y="1039962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5477" y="2120082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1501" y="4652541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1680" y="1904058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75956" y="1818130"/>
            <a:ext cx="8001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19 Conector recto"/>
          <p:cNvCxnSpPr/>
          <p:nvPr/>
        </p:nvCxnSpPr>
        <p:spPr>
          <a:xfrm>
            <a:off x="2771800" y="1255986"/>
            <a:ext cx="0" cy="41764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3977605" y="1183978"/>
            <a:ext cx="18331" cy="432048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976066"/>
            <a:ext cx="98494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27 Conector recto"/>
          <p:cNvCxnSpPr/>
          <p:nvPr/>
        </p:nvCxnSpPr>
        <p:spPr>
          <a:xfrm>
            <a:off x="1619672" y="1472010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2771800" y="44624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Capa Servidores físicos (</a:t>
            </a:r>
            <a:r>
              <a:rPr lang="es-ES" b="1" dirty="0" err="1" smtClean="0"/>
              <a:t>hipervisores</a:t>
            </a:r>
            <a:r>
              <a:rPr lang="es-ES" b="1" dirty="0" smtClean="0"/>
              <a:t>)</a:t>
            </a:r>
            <a:endParaRPr lang="es-ES" b="1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619672" y="1113711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Seguridad exterior</a:t>
            </a:r>
            <a:endParaRPr lang="es-ES" b="1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67544" y="1113711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Router</a:t>
            </a:r>
            <a:endParaRPr lang="es-ES" b="1" dirty="0" smtClean="0"/>
          </a:p>
          <a:p>
            <a:r>
              <a:rPr lang="es-ES" b="1" dirty="0" smtClean="0"/>
              <a:t>WAN</a:t>
            </a:r>
            <a:endParaRPr lang="es-ES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4427984" y="2854677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Cabina</a:t>
            </a:r>
          </a:p>
          <a:p>
            <a:r>
              <a:rPr lang="es-ES" b="1" dirty="0" smtClean="0"/>
              <a:t>NAS</a:t>
            </a:r>
            <a:endParaRPr lang="es-ES" b="1" dirty="0"/>
          </a:p>
        </p:txBody>
      </p:sp>
      <p:cxnSp>
        <p:nvCxnSpPr>
          <p:cNvPr id="42" name="41 Conector recto"/>
          <p:cNvCxnSpPr/>
          <p:nvPr/>
        </p:nvCxnSpPr>
        <p:spPr>
          <a:xfrm flipV="1">
            <a:off x="2771800" y="1603848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flipV="1">
            <a:off x="2771800" y="2696146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V="1">
            <a:off x="2771800" y="5156597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 flipV="1">
            <a:off x="1619672" y="240811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flipV="1">
            <a:off x="3987924" y="2120082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flipV="1">
            <a:off x="3689573" y="1591670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flipV="1">
            <a:off x="3689573" y="2683968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 flipV="1">
            <a:off x="3689573" y="5144419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flipV="1">
            <a:off x="2483768" y="240811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 flipV="1">
            <a:off x="1331640" y="2264098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1027" idx="2"/>
            <a:endCxn id="1028" idx="0"/>
          </p:cNvCxnSpPr>
          <p:nvPr/>
        </p:nvCxnSpPr>
        <p:spPr>
          <a:xfrm>
            <a:off x="3382665" y="3044007"/>
            <a:ext cx="16024" cy="1608534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 flipV="1">
            <a:off x="4067944" y="1196752"/>
            <a:ext cx="0" cy="432048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3689" y="4653136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77 CuadroTexto"/>
          <p:cNvSpPr txBox="1"/>
          <p:nvPr/>
        </p:nvSpPr>
        <p:spPr>
          <a:xfrm>
            <a:off x="4644008" y="5661248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Servidor </a:t>
            </a:r>
            <a:r>
              <a:rPr lang="es-ES" b="1" dirty="0" err="1" smtClean="0"/>
              <a:t>supervision</a:t>
            </a:r>
            <a:r>
              <a:rPr lang="es-ES" b="1" dirty="0" smtClean="0"/>
              <a:t> y orquestación</a:t>
            </a:r>
            <a:endParaRPr lang="es-ES" b="1" dirty="0"/>
          </a:p>
        </p:txBody>
      </p:sp>
      <p:cxnSp>
        <p:nvCxnSpPr>
          <p:cNvPr id="79" name="78 Conector recto"/>
          <p:cNvCxnSpPr>
            <a:endCxn id="77" idx="1"/>
          </p:cNvCxnSpPr>
          <p:nvPr/>
        </p:nvCxnSpPr>
        <p:spPr>
          <a:xfrm>
            <a:off x="4067944" y="5013176"/>
            <a:ext cx="365745" cy="10192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3635896" y="5301208"/>
            <a:ext cx="432048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>
            <a:off x="3635896" y="2564904"/>
            <a:ext cx="432048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3635896" y="1484784"/>
            <a:ext cx="432048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7286" y="2132856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1581" y="3212976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1680" y="2780928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9454" y="5601419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36396" y="2912765"/>
            <a:ext cx="8001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19 Conector recto"/>
          <p:cNvCxnSpPr/>
          <p:nvPr/>
        </p:nvCxnSpPr>
        <p:spPr>
          <a:xfrm>
            <a:off x="3707904" y="2348880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6724228" y="2204864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7948364" y="2204864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5830" y="2780928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24 Conector recto"/>
          <p:cNvCxnSpPr/>
          <p:nvPr/>
        </p:nvCxnSpPr>
        <p:spPr>
          <a:xfrm flipH="1">
            <a:off x="4913709" y="980728"/>
            <a:ext cx="18331" cy="4032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2852936"/>
            <a:ext cx="98494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27 Conector recto"/>
          <p:cNvCxnSpPr/>
          <p:nvPr/>
        </p:nvCxnSpPr>
        <p:spPr>
          <a:xfrm>
            <a:off x="1619672" y="2348880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3905597" y="184482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Frontal HTTP</a:t>
            </a:r>
            <a:endParaRPr lang="es-ES" b="1" dirty="0"/>
          </a:p>
        </p:txBody>
      </p:sp>
      <p:sp>
        <p:nvSpPr>
          <p:cNvPr id="30" name="29 CuadroTexto"/>
          <p:cNvSpPr txBox="1"/>
          <p:nvPr/>
        </p:nvSpPr>
        <p:spPr>
          <a:xfrm>
            <a:off x="3905597" y="3789040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Servidor Aplicaciones</a:t>
            </a:r>
            <a:endParaRPr lang="es-ES" b="1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619672" y="1846565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Seguridad exterior</a:t>
            </a:r>
            <a:endParaRPr lang="es-ES" b="1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67544" y="1990581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Router</a:t>
            </a:r>
            <a:endParaRPr lang="es-ES" b="1" dirty="0" smtClean="0"/>
          </a:p>
          <a:p>
            <a:r>
              <a:rPr lang="es-ES" b="1" dirty="0" smtClean="0"/>
              <a:t>WAN</a:t>
            </a:r>
            <a:endParaRPr lang="es-ES" b="1" dirty="0"/>
          </a:p>
        </p:txBody>
      </p:sp>
      <p:sp>
        <p:nvSpPr>
          <p:cNvPr id="34" name="33 CuadroTexto"/>
          <p:cNvSpPr txBox="1"/>
          <p:nvPr/>
        </p:nvSpPr>
        <p:spPr>
          <a:xfrm>
            <a:off x="4985717" y="1846565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Seguridad interior</a:t>
            </a:r>
            <a:endParaRPr lang="es-ES" b="1" dirty="0"/>
          </a:p>
        </p:txBody>
      </p:sp>
      <p:cxnSp>
        <p:nvCxnSpPr>
          <p:cNvPr id="35" name="34 Conector recto"/>
          <p:cNvCxnSpPr/>
          <p:nvPr/>
        </p:nvCxnSpPr>
        <p:spPr>
          <a:xfrm>
            <a:off x="5561781" y="3645024"/>
            <a:ext cx="0" cy="20162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5633789" y="573325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Servicio Directorio</a:t>
            </a:r>
            <a:endParaRPr lang="es-ES" b="1" dirty="0"/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2260" y="2852936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39 CuadroTexto"/>
          <p:cNvSpPr txBox="1"/>
          <p:nvPr/>
        </p:nvSpPr>
        <p:spPr>
          <a:xfrm>
            <a:off x="6940252" y="24836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BBDD</a:t>
            </a:r>
            <a:endParaRPr lang="es-ES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8172400" y="2350621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Cabina</a:t>
            </a:r>
          </a:p>
          <a:p>
            <a:r>
              <a:rPr lang="es-ES" b="1" dirty="0" smtClean="0"/>
              <a:t>BBDD</a:t>
            </a:r>
            <a:endParaRPr lang="es-ES" b="1" dirty="0"/>
          </a:p>
        </p:txBody>
      </p:sp>
      <p:cxnSp>
        <p:nvCxnSpPr>
          <p:cNvPr id="42" name="41 Conector recto"/>
          <p:cNvCxnSpPr/>
          <p:nvPr/>
        </p:nvCxnSpPr>
        <p:spPr>
          <a:xfrm flipV="1">
            <a:off x="3707904" y="2696742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flipV="1">
            <a:off x="3707904" y="3789040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flipV="1">
            <a:off x="2422079" y="334481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 flipV="1">
            <a:off x="1619672" y="328498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flipV="1">
            <a:off x="4924028" y="3212976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 flipV="1">
            <a:off x="5777805" y="3212976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flipV="1">
            <a:off x="6724228" y="328498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V="1">
            <a:off x="7958683" y="3488830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flipV="1">
            <a:off x="4625677" y="268456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flipV="1">
            <a:off x="4625677" y="3776862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01305" y="3155057"/>
            <a:ext cx="7905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3" name="62 Conector recto"/>
          <p:cNvCxnSpPr/>
          <p:nvPr/>
        </p:nvCxnSpPr>
        <p:spPr>
          <a:xfrm flipV="1">
            <a:off x="3419872" y="3501008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4" name="63 CuadroTexto"/>
          <p:cNvSpPr txBox="1"/>
          <p:nvPr/>
        </p:nvSpPr>
        <p:spPr>
          <a:xfrm>
            <a:off x="2339752" y="37890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Balanceador</a:t>
            </a:r>
            <a:endParaRPr lang="es-ES" b="1" dirty="0"/>
          </a:p>
        </p:txBody>
      </p:sp>
      <p:cxnSp>
        <p:nvCxnSpPr>
          <p:cNvPr id="65" name="64 Conector recto"/>
          <p:cNvCxnSpPr/>
          <p:nvPr/>
        </p:nvCxnSpPr>
        <p:spPr>
          <a:xfrm flipV="1">
            <a:off x="1331640" y="3140968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6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4869160"/>
            <a:ext cx="7905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66 CuadroTexto"/>
          <p:cNvSpPr txBox="1"/>
          <p:nvPr/>
        </p:nvSpPr>
        <p:spPr>
          <a:xfrm>
            <a:off x="5796136" y="529191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Balanceador</a:t>
            </a:r>
            <a:endParaRPr lang="es-ES" b="1" dirty="0"/>
          </a:p>
        </p:txBody>
      </p:sp>
      <p:cxnSp>
        <p:nvCxnSpPr>
          <p:cNvPr id="69" name="68 Conector recto"/>
          <p:cNvCxnSpPr/>
          <p:nvPr/>
        </p:nvCxnSpPr>
        <p:spPr>
          <a:xfrm>
            <a:off x="6012160" y="3212976"/>
            <a:ext cx="70976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flipV="1">
            <a:off x="7668344" y="328498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15916" y="606768"/>
            <a:ext cx="8001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69 CuadroTexto"/>
          <p:cNvSpPr txBox="1"/>
          <p:nvPr/>
        </p:nvSpPr>
        <p:spPr>
          <a:xfrm>
            <a:off x="2699792" y="908720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Frontal</a:t>
            </a:r>
          </a:p>
          <a:p>
            <a:r>
              <a:rPr lang="es-ES" b="1" dirty="0" smtClean="0"/>
              <a:t>NAS Cabina </a:t>
            </a:r>
          </a:p>
          <a:p>
            <a:r>
              <a:rPr lang="es-ES" b="1" dirty="0" smtClean="0"/>
              <a:t>(</a:t>
            </a:r>
            <a:r>
              <a:rPr lang="es-ES" b="1" dirty="0" err="1" smtClean="0"/>
              <a:t>Datamover</a:t>
            </a:r>
            <a:r>
              <a:rPr lang="es-ES" b="1" dirty="0" smtClean="0"/>
              <a:t>)</a:t>
            </a:r>
            <a:endParaRPr lang="es-ES" b="1" dirty="0"/>
          </a:p>
        </p:txBody>
      </p:sp>
      <p:cxnSp>
        <p:nvCxnSpPr>
          <p:cNvPr id="73" name="72 Conector recto"/>
          <p:cNvCxnSpPr/>
          <p:nvPr/>
        </p:nvCxnSpPr>
        <p:spPr>
          <a:xfrm flipV="1">
            <a:off x="4644008" y="1268760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4499992" y="764704"/>
            <a:ext cx="417646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 flipV="1">
            <a:off x="8676456" y="764704"/>
            <a:ext cx="0" cy="22322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2" name="81 CuadroTexto"/>
          <p:cNvSpPr txBox="1"/>
          <p:nvPr/>
        </p:nvSpPr>
        <p:spPr>
          <a:xfrm>
            <a:off x="6444208" y="3233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Back-</a:t>
            </a:r>
            <a:r>
              <a:rPr lang="es-ES" b="1" dirty="0" err="1" smtClean="0"/>
              <a:t>to</a:t>
            </a:r>
            <a:r>
              <a:rPr lang="es-ES" b="1" dirty="0" smtClean="0"/>
              <a:t>-Back FC</a:t>
            </a:r>
            <a:endParaRPr lang="es-E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1182" y="1039962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5477" y="2120082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1501" y="4652541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1680" y="1904058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75956" y="1818130"/>
            <a:ext cx="8001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19 Conector recto"/>
          <p:cNvCxnSpPr/>
          <p:nvPr/>
        </p:nvCxnSpPr>
        <p:spPr>
          <a:xfrm>
            <a:off x="2771800" y="1255986"/>
            <a:ext cx="0" cy="41764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3977605" y="1183978"/>
            <a:ext cx="18331" cy="432048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976066"/>
            <a:ext cx="98494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27 Conector recto"/>
          <p:cNvCxnSpPr/>
          <p:nvPr/>
        </p:nvCxnSpPr>
        <p:spPr>
          <a:xfrm>
            <a:off x="1619672" y="1472010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2771800" y="44624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Capa Servidores físicos (</a:t>
            </a:r>
            <a:r>
              <a:rPr lang="es-ES" b="1" dirty="0" err="1" smtClean="0"/>
              <a:t>hipervisores</a:t>
            </a:r>
            <a:r>
              <a:rPr lang="es-ES" b="1" dirty="0" smtClean="0"/>
              <a:t>)</a:t>
            </a:r>
            <a:endParaRPr lang="es-ES" b="1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619672" y="1113711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Seguridad exterior</a:t>
            </a:r>
            <a:endParaRPr lang="es-ES" b="1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67544" y="1113711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Router</a:t>
            </a:r>
            <a:endParaRPr lang="es-ES" b="1" dirty="0" smtClean="0"/>
          </a:p>
          <a:p>
            <a:r>
              <a:rPr lang="es-ES" b="1" dirty="0" smtClean="0"/>
              <a:t>WAN</a:t>
            </a:r>
            <a:endParaRPr lang="es-ES" b="1" dirty="0"/>
          </a:p>
        </p:txBody>
      </p:sp>
      <p:cxnSp>
        <p:nvCxnSpPr>
          <p:cNvPr id="42" name="41 Conector recto"/>
          <p:cNvCxnSpPr/>
          <p:nvPr/>
        </p:nvCxnSpPr>
        <p:spPr>
          <a:xfrm flipV="1">
            <a:off x="2771800" y="1603848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flipV="1">
            <a:off x="2771800" y="2696146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V="1">
            <a:off x="2771800" y="5156597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 flipV="1">
            <a:off x="1619672" y="240811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flipV="1">
            <a:off x="3987924" y="2120082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flipV="1">
            <a:off x="3689573" y="1591670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flipV="1">
            <a:off x="3689573" y="2683968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 flipV="1">
            <a:off x="3689573" y="5144419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flipV="1">
            <a:off x="2483768" y="240811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 flipV="1">
            <a:off x="1331640" y="2264098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1027" idx="2"/>
            <a:endCxn id="1028" idx="0"/>
          </p:cNvCxnSpPr>
          <p:nvPr/>
        </p:nvCxnSpPr>
        <p:spPr>
          <a:xfrm>
            <a:off x="3382665" y="3044007"/>
            <a:ext cx="16024" cy="1608534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 flipV="1">
            <a:off x="4067944" y="1196752"/>
            <a:ext cx="0" cy="432048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3689" y="4653136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77 CuadroTexto"/>
          <p:cNvSpPr txBox="1"/>
          <p:nvPr/>
        </p:nvSpPr>
        <p:spPr>
          <a:xfrm>
            <a:off x="4644008" y="5661248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Servidor </a:t>
            </a:r>
            <a:r>
              <a:rPr lang="es-ES" b="1" dirty="0" err="1" smtClean="0"/>
              <a:t>supervision</a:t>
            </a:r>
            <a:r>
              <a:rPr lang="es-ES" b="1" dirty="0" smtClean="0"/>
              <a:t> y orquestación</a:t>
            </a:r>
            <a:endParaRPr lang="es-ES" b="1" dirty="0"/>
          </a:p>
        </p:txBody>
      </p:sp>
      <p:cxnSp>
        <p:nvCxnSpPr>
          <p:cNvPr id="79" name="78 Conector recto"/>
          <p:cNvCxnSpPr>
            <a:endCxn id="77" idx="1"/>
          </p:cNvCxnSpPr>
          <p:nvPr/>
        </p:nvCxnSpPr>
        <p:spPr>
          <a:xfrm>
            <a:off x="4067944" y="5013176"/>
            <a:ext cx="365745" cy="10192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3635896" y="5301208"/>
            <a:ext cx="432048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>
            <a:off x="3635896" y="2564904"/>
            <a:ext cx="432048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3635896" y="1484784"/>
            <a:ext cx="432048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72300" y="3272805"/>
            <a:ext cx="8001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34 Conector recto"/>
          <p:cNvCxnSpPr/>
          <p:nvPr/>
        </p:nvCxnSpPr>
        <p:spPr>
          <a:xfrm>
            <a:off x="5860132" y="2564904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7084268" y="2564904"/>
            <a:ext cx="0" cy="27363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8164" y="3212976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37 CuadroTexto"/>
          <p:cNvSpPr txBox="1"/>
          <p:nvPr/>
        </p:nvSpPr>
        <p:spPr>
          <a:xfrm>
            <a:off x="6076156" y="28436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BBDD</a:t>
            </a:r>
            <a:endParaRPr lang="es-ES" b="1" dirty="0"/>
          </a:p>
        </p:txBody>
      </p:sp>
      <p:cxnSp>
        <p:nvCxnSpPr>
          <p:cNvPr id="39" name="38 Conector recto"/>
          <p:cNvCxnSpPr/>
          <p:nvPr/>
        </p:nvCxnSpPr>
        <p:spPr>
          <a:xfrm flipV="1">
            <a:off x="5860132" y="364502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flipV="1">
            <a:off x="7094587" y="3848870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flipV="1">
            <a:off x="6804248" y="364502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4499992" y="764704"/>
            <a:ext cx="3312368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7812360" y="764704"/>
            <a:ext cx="0" cy="259228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 flipV="1">
            <a:off x="4499992" y="764704"/>
            <a:ext cx="0" cy="108012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284984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4" name="53 Conector recto"/>
          <p:cNvCxnSpPr/>
          <p:nvPr/>
        </p:nvCxnSpPr>
        <p:spPr>
          <a:xfrm flipV="1">
            <a:off x="5580112" y="3797424"/>
            <a:ext cx="277713" cy="121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>
            <a:off x="3995936" y="3717032"/>
            <a:ext cx="99779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1" name="70 CuadroTexto"/>
          <p:cNvSpPr txBox="1"/>
          <p:nvPr/>
        </p:nvSpPr>
        <p:spPr>
          <a:xfrm>
            <a:off x="4932040" y="1268760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Frontal</a:t>
            </a:r>
          </a:p>
          <a:p>
            <a:r>
              <a:rPr lang="es-ES" b="1" dirty="0" smtClean="0"/>
              <a:t>NAS Cabina </a:t>
            </a:r>
          </a:p>
          <a:p>
            <a:r>
              <a:rPr lang="es-ES" b="1" dirty="0" smtClean="0"/>
              <a:t>(</a:t>
            </a:r>
            <a:r>
              <a:rPr lang="es-ES" b="1" dirty="0" err="1" smtClean="0"/>
              <a:t>Datamover</a:t>
            </a:r>
            <a:r>
              <a:rPr lang="es-ES" b="1" dirty="0" smtClean="0"/>
              <a:t>)</a:t>
            </a:r>
            <a:endParaRPr lang="es-ES" b="1" dirty="0"/>
          </a:p>
        </p:txBody>
      </p:sp>
      <p:sp>
        <p:nvSpPr>
          <p:cNvPr id="72" name="71 CuadroTexto"/>
          <p:cNvSpPr txBox="1"/>
          <p:nvPr/>
        </p:nvSpPr>
        <p:spPr>
          <a:xfrm>
            <a:off x="6444208" y="3233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Back-</a:t>
            </a:r>
            <a:r>
              <a:rPr lang="es-ES" b="1" dirty="0" err="1" smtClean="0"/>
              <a:t>to</a:t>
            </a:r>
            <a:r>
              <a:rPr lang="es-ES" b="1" dirty="0" smtClean="0"/>
              <a:t>-Back FC</a:t>
            </a:r>
            <a:endParaRPr lang="es-ES" b="1" dirty="0"/>
          </a:p>
        </p:txBody>
      </p:sp>
      <p:sp>
        <p:nvSpPr>
          <p:cNvPr id="73" name="72 CuadroTexto"/>
          <p:cNvSpPr txBox="1"/>
          <p:nvPr/>
        </p:nvSpPr>
        <p:spPr>
          <a:xfrm>
            <a:off x="4716016" y="407707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Seguridad interior</a:t>
            </a:r>
            <a:endParaRPr lang="es-ES" b="1" dirty="0"/>
          </a:p>
        </p:txBody>
      </p:sp>
      <p:sp>
        <p:nvSpPr>
          <p:cNvPr id="74" name="73 CuadroTexto"/>
          <p:cNvSpPr txBox="1"/>
          <p:nvPr/>
        </p:nvSpPr>
        <p:spPr>
          <a:xfrm>
            <a:off x="7956376" y="292494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Cabina</a:t>
            </a:r>
          </a:p>
          <a:p>
            <a:r>
              <a:rPr lang="es-ES" b="1" dirty="0" smtClean="0"/>
              <a:t>BBDD</a:t>
            </a:r>
            <a:endParaRPr lang="es-E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Diagrama escalera pasarelas SMTP 1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90770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99593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6084168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475656" y="127805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Usuario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75856" y="12687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Pasarela SMTP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292080" y="126876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Servicio Directorio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1907704" y="1998132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2123728" y="2348880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 y proceso de autentificación</a:t>
            </a:r>
            <a:endParaRPr lang="es-ES" sz="1400" dirty="0"/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3995936" y="2646204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4499992" y="228616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Consulta de autentificación</a:t>
            </a:r>
            <a:endParaRPr lang="es-ES" sz="1400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6084168" y="3109316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6156176" y="297778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Búsqueda BBDD autentificación</a:t>
            </a:r>
            <a:endParaRPr lang="es-ES" sz="1400" dirty="0"/>
          </a:p>
        </p:txBody>
      </p:sp>
      <p:cxnSp>
        <p:nvCxnSpPr>
          <p:cNvPr id="23" name="22 Conector recto de flecha"/>
          <p:cNvCxnSpPr/>
          <p:nvPr/>
        </p:nvCxnSpPr>
        <p:spPr>
          <a:xfrm flipH="1">
            <a:off x="3995936" y="3510300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4788024" y="350100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7" name="26 Conector recto de flecha"/>
          <p:cNvCxnSpPr/>
          <p:nvPr/>
        </p:nvCxnSpPr>
        <p:spPr>
          <a:xfrm flipH="1">
            <a:off x="1907704" y="4365104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627784" y="436510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907704" y="5229200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2339752" y="513744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Envío de correo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3995936" y="5701604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4067944" y="5498648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y almacenamiento para reenvío</a:t>
            </a:r>
            <a:endParaRPr lang="es-ES" sz="1400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1907704" y="6093296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2411760" y="62181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Diagrama escalera pasarelas SMTP 2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90770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99593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6084168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331640" y="112474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Pasarela externa SMTP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75856" y="12687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Pasarela SMTP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292080" y="126876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Servicio DNS Resolver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1907704" y="1998132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2123728" y="234888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</a:t>
            </a:r>
            <a:endParaRPr lang="es-ES" sz="1400" dirty="0"/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3995936" y="2646204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4499992" y="2286164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Consulta de DNS (comprobaciones </a:t>
            </a:r>
            <a:r>
              <a:rPr lang="es-ES" sz="1400" dirty="0" err="1" smtClean="0"/>
              <a:t>antispam</a:t>
            </a:r>
            <a:r>
              <a:rPr lang="es-ES" sz="1400" dirty="0" smtClean="0"/>
              <a:t>)</a:t>
            </a:r>
            <a:endParaRPr lang="es-ES" sz="1400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6084168" y="3109316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6156176" y="2977788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Búsqueda registros SPF y registros PTR de resolución inversa.</a:t>
            </a:r>
            <a:endParaRPr lang="es-ES" sz="1400" dirty="0"/>
          </a:p>
        </p:txBody>
      </p:sp>
      <p:cxnSp>
        <p:nvCxnSpPr>
          <p:cNvPr id="23" name="22 Conector recto de flecha"/>
          <p:cNvCxnSpPr/>
          <p:nvPr/>
        </p:nvCxnSpPr>
        <p:spPr>
          <a:xfrm flipH="1">
            <a:off x="3995936" y="3510300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4788024" y="350100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7" name="26 Conector recto de flecha"/>
          <p:cNvCxnSpPr/>
          <p:nvPr/>
        </p:nvCxnSpPr>
        <p:spPr>
          <a:xfrm flipH="1">
            <a:off x="1907704" y="4365104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627784" y="436510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907704" y="5229200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2339752" y="513744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Envío de correo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3995936" y="5701604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4067944" y="5498648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y almacenamiento para reenvío</a:t>
            </a:r>
            <a:endParaRPr lang="es-ES" sz="1400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1907704" y="6093296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2411760" y="62181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Diagrama escalera pasarelas SMTP 3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90770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99593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6084168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331640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Pasarela SMTP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987824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Servicio de Directorio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796136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MDA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1907704" y="1844824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2123728" y="20608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</a:t>
            </a:r>
            <a:endParaRPr lang="es-ES" sz="1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483768" y="2924944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Consulta de atributos de </a:t>
            </a:r>
            <a:r>
              <a:rPr lang="es-ES" sz="1400" dirty="0" err="1" smtClean="0"/>
              <a:t>mailhost</a:t>
            </a:r>
            <a:endParaRPr lang="es-ES" sz="1400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3995936" y="3447584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4067944" y="33569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Búsqueda en BBDD de autentificación</a:t>
            </a:r>
            <a:endParaRPr lang="es-ES" sz="1400" dirty="0"/>
          </a:p>
        </p:txBody>
      </p:sp>
      <p:cxnSp>
        <p:nvCxnSpPr>
          <p:cNvPr id="27" name="26 Conector recto de flecha"/>
          <p:cNvCxnSpPr/>
          <p:nvPr/>
        </p:nvCxnSpPr>
        <p:spPr>
          <a:xfrm flipH="1">
            <a:off x="1907704" y="3879632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627784" y="38076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907704" y="5229200"/>
            <a:ext cx="41764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2411760" y="54452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Envío de correo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6084168" y="5733256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6156176" y="5570656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y almacenamiento en buzón</a:t>
            </a:r>
            <a:endParaRPr lang="es-ES" sz="1400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1907704" y="6093296"/>
            <a:ext cx="41764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2411760" y="62181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  <p:cxnSp>
        <p:nvCxnSpPr>
          <p:cNvPr id="25" name="24 Conector recto de flecha"/>
          <p:cNvCxnSpPr/>
          <p:nvPr/>
        </p:nvCxnSpPr>
        <p:spPr>
          <a:xfrm flipH="1">
            <a:off x="1907704" y="2348880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2627784" y="2708920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1907704" y="3015536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1907704" y="4581128"/>
            <a:ext cx="41764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4211960" y="422108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</a:t>
            </a:r>
            <a:endParaRPr lang="es-ES" sz="1400" dirty="0"/>
          </a:p>
        </p:txBody>
      </p:sp>
      <p:cxnSp>
        <p:nvCxnSpPr>
          <p:cNvPr id="40" name="39 Conector recto de flecha"/>
          <p:cNvCxnSpPr/>
          <p:nvPr/>
        </p:nvCxnSpPr>
        <p:spPr>
          <a:xfrm flipH="1">
            <a:off x="1907704" y="5013176"/>
            <a:ext cx="41764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2780184" y="4849415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Diagrama escalera pasarelas SMTP 4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90770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99593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6084168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331640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Pasarela SMTP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75856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Servicio DNS Resolver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796136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Pasarela externa</a:t>
            </a:r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483768" y="2132856"/>
            <a:ext cx="1296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Consulta de registro MX destino</a:t>
            </a:r>
            <a:endParaRPr lang="es-ES" sz="1400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3995936" y="2655496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4067944" y="256490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Búsqueda  NSLOOKUP</a:t>
            </a:r>
            <a:endParaRPr lang="es-ES" sz="1400" dirty="0"/>
          </a:p>
        </p:txBody>
      </p:sp>
      <p:cxnSp>
        <p:nvCxnSpPr>
          <p:cNvPr id="27" name="26 Conector recto de flecha"/>
          <p:cNvCxnSpPr/>
          <p:nvPr/>
        </p:nvCxnSpPr>
        <p:spPr>
          <a:xfrm flipH="1">
            <a:off x="1907704" y="3087544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627784" y="301553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907704" y="4437112"/>
            <a:ext cx="41764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2411760" y="465313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Envío de correo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6084168" y="4941168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6156176" y="4778568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y almacenamiento para reenvío</a:t>
            </a:r>
            <a:endParaRPr lang="es-ES" sz="1400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1907704" y="5301208"/>
            <a:ext cx="41764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2411760" y="54260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1907704" y="2223448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1907704" y="3789040"/>
            <a:ext cx="41764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4211960" y="342900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</a:t>
            </a:r>
            <a:endParaRPr lang="es-ES" sz="1400" dirty="0"/>
          </a:p>
        </p:txBody>
      </p:sp>
      <p:cxnSp>
        <p:nvCxnSpPr>
          <p:cNvPr id="40" name="39 Conector recto de flecha"/>
          <p:cNvCxnSpPr/>
          <p:nvPr/>
        </p:nvCxnSpPr>
        <p:spPr>
          <a:xfrm flipH="1">
            <a:off x="1907704" y="4221088"/>
            <a:ext cx="41764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2780184" y="405732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SMTP balanceado 1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00506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9845" y="400506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01114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01114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4853955" y="4620171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10 Cubo"/>
          <p:cNvSpPr/>
          <p:nvPr/>
        </p:nvSpPr>
        <p:spPr>
          <a:xfrm>
            <a:off x="3275856" y="234888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1835696" y="3501008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2195736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059832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39952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7092280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788024" y="170080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SMTP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436096" y="31409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SMTP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4572000" y="191683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3347864" y="1769621"/>
            <a:ext cx="861049" cy="2300193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3131840" y="162880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SMTP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Esquema correo</a:t>
            </a:r>
            <a:endParaRPr lang="es-ES" dirty="0"/>
          </a:p>
        </p:txBody>
      </p:sp>
      <p:sp>
        <p:nvSpPr>
          <p:cNvPr id="26" name="25 Rectángulo"/>
          <p:cNvSpPr/>
          <p:nvPr/>
        </p:nvSpPr>
        <p:spPr>
          <a:xfrm>
            <a:off x="755576" y="1484784"/>
            <a:ext cx="1152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Pasarelas externas SMTP</a:t>
            </a:r>
            <a:endParaRPr lang="es-ES" dirty="0"/>
          </a:p>
        </p:txBody>
      </p:sp>
      <p:sp>
        <p:nvSpPr>
          <p:cNvPr id="27" name="26 Rectángulo"/>
          <p:cNvSpPr/>
          <p:nvPr/>
        </p:nvSpPr>
        <p:spPr>
          <a:xfrm>
            <a:off x="755576" y="5291916"/>
            <a:ext cx="1152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Usuarios</a:t>
            </a:r>
            <a:endParaRPr lang="es-ES" dirty="0"/>
          </a:p>
        </p:txBody>
      </p:sp>
      <p:sp>
        <p:nvSpPr>
          <p:cNvPr id="28" name="27 Rectángulo"/>
          <p:cNvSpPr/>
          <p:nvPr/>
        </p:nvSpPr>
        <p:spPr>
          <a:xfrm>
            <a:off x="2987824" y="1484784"/>
            <a:ext cx="1152128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Pasarelas SMTP</a:t>
            </a:r>
            <a:endParaRPr lang="es-ES" dirty="0"/>
          </a:p>
        </p:txBody>
      </p:sp>
      <p:sp>
        <p:nvSpPr>
          <p:cNvPr id="29" name="28 Rectángulo"/>
          <p:cNvSpPr/>
          <p:nvPr/>
        </p:nvSpPr>
        <p:spPr>
          <a:xfrm>
            <a:off x="4572000" y="1484784"/>
            <a:ext cx="1152128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Pasarelas MDA</a:t>
            </a:r>
            <a:endParaRPr lang="es-ES" dirty="0"/>
          </a:p>
        </p:txBody>
      </p:sp>
      <p:sp>
        <p:nvSpPr>
          <p:cNvPr id="31" name="30 Rectángulo"/>
          <p:cNvSpPr/>
          <p:nvPr/>
        </p:nvSpPr>
        <p:spPr>
          <a:xfrm>
            <a:off x="6156176" y="1484784"/>
            <a:ext cx="115212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Buzón</a:t>
            </a:r>
            <a:endParaRPr lang="es-ES" dirty="0"/>
          </a:p>
        </p:txBody>
      </p:sp>
      <p:sp>
        <p:nvSpPr>
          <p:cNvPr id="35" name="34 Disco magnético"/>
          <p:cNvSpPr/>
          <p:nvPr/>
        </p:nvSpPr>
        <p:spPr>
          <a:xfrm>
            <a:off x="7740352" y="1340768"/>
            <a:ext cx="1224136" cy="1368152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  <a:endParaRPr lang="es-ES" dirty="0"/>
          </a:p>
        </p:txBody>
      </p:sp>
      <p:cxnSp>
        <p:nvCxnSpPr>
          <p:cNvPr id="37" name="36 Conector recto de flecha"/>
          <p:cNvCxnSpPr/>
          <p:nvPr/>
        </p:nvCxnSpPr>
        <p:spPr>
          <a:xfrm>
            <a:off x="1979712" y="2276872"/>
            <a:ext cx="5760640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2051720" y="19168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SMTP in</a:t>
            </a:r>
            <a:endParaRPr lang="es-ES" dirty="0"/>
          </a:p>
        </p:txBody>
      </p:sp>
      <p:sp>
        <p:nvSpPr>
          <p:cNvPr id="48" name="47 CuadroTexto"/>
          <p:cNvSpPr txBox="1"/>
          <p:nvPr/>
        </p:nvSpPr>
        <p:spPr>
          <a:xfrm>
            <a:off x="3995936" y="19168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SMTP</a:t>
            </a:r>
            <a:endParaRPr lang="es-ES" dirty="0"/>
          </a:p>
        </p:txBody>
      </p:sp>
      <p:sp>
        <p:nvSpPr>
          <p:cNvPr id="49" name="48 CuadroTexto"/>
          <p:cNvSpPr txBox="1"/>
          <p:nvPr/>
        </p:nvSpPr>
        <p:spPr>
          <a:xfrm>
            <a:off x="5580112" y="19075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LMTP</a:t>
            </a:r>
            <a:endParaRPr lang="es-ES" dirty="0"/>
          </a:p>
        </p:txBody>
      </p:sp>
      <p:sp>
        <p:nvSpPr>
          <p:cNvPr id="50" name="49 CuadroTexto"/>
          <p:cNvSpPr txBox="1"/>
          <p:nvPr/>
        </p:nvSpPr>
        <p:spPr>
          <a:xfrm>
            <a:off x="7164288" y="24928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I/O FS</a:t>
            </a:r>
            <a:endParaRPr lang="es-ES" dirty="0"/>
          </a:p>
        </p:txBody>
      </p:sp>
      <p:cxnSp>
        <p:nvCxnSpPr>
          <p:cNvPr id="51" name="50 Conector recto de flecha"/>
          <p:cNvCxnSpPr/>
          <p:nvPr/>
        </p:nvCxnSpPr>
        <p:spPr>
          <a:xfrm flipH="1">
            <a:off x="1907704" y="1700808"/>
            <a:ext cx="1080120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4" name="53 CuadroTexto"/>
          <p:cNvSpPr txBox="1"/>
          <p:nvPr/>
        </p:nvSpPr>
        <p:spPr>
          <a:xfrm>
            <a:off x="1907704" y="11967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SMTP </a:t>
            </a:r>
            <a:r>
              <a:rPr lang="es-ES" dirty="0" err="1" smtClean="0"/>
              <a:t>out</a:t>
            </a:r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>
            <a:off x="2987824" y="5291916"/>
            <a:ext cx="1152128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Pasarelas SMTP</a:t>
            </a:r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4572000" y="5291916"/>
            <a:ext cx="1152128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Pasarelas MDA</a:t>
            </a:r>
            <a:endParaRPr lang="es-ES" dirty="0"/>
          </a:p>
        </p:txBody>
      </p:sp>
      <p:sp>
        <p:nvSpPr>
          <p:cNvPr id="67" name="66 Rectángulo"/>
          <p:cNvSpPr/>
          <p:nvPr/>
        </p:nvSpPr>
        <p:spPr>
          <a:xfrm>
            <a:off x="6156176" y="5291916"/>
            <a:ext cx="115212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Buzón</a:t>
            </a:r>
            <a:endParaRPr lang="es-ES" dirty="0"/>
          </a:p>
        </p:txBody>
      </p:sp>
      <p:sp>
        <p:nvSpPr>
          <p:cNvPr id="68" name="67 Disco magnético"/>
          <p:cNvSpPr/>
          <p:nvPr/>
        </p:nvSpPr>
        <p:spPr>
          <a:xfrm>
            <a:off x="7740352" y="5147900"/>
            <a:ext cx="1224136" cy="1368152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  <a:endParaRPr lang="es-ES" dirty="0"/>
          </a:p>
        </p:txBody>
      </p:sp>
      <p:cxnSp>
        <p:nvCxnSpPr>
          <p:cNvPr id="69" name="68 Conector recto de flecha"/>
          <p:cNvCxnSpPr/>
          <p:nvPr/>
        </p:nvCxnSpPr>
        <p:spPr>
          <a:xfrm>
            <a:off x="1979712" y="6084004"/>
            <a:ext cx="5760640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69 CuadroTexto"/>
          <p:cNvSpPr txBox="1"/>
          <p:nvPr/>
        </p:nvSpPr>
        <p:spPr>
          <a:xfrm>
            <a:off x="2051720" y="63000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SMTP in</a:t>
            </a:r>
            <a:endParaRPr lang="es-ES" dirty="0"/>
          </a:p>
        </p:txBody>
      </p:sp>
      <p:sp>
        <p:nvSpPr>
          <p:cNvPr id="71" name="70 CuadroTexto"/>
          <p:cNvSpPr txBox="1"/>
          <p:nvPr/>
        </p:nvSpPr>
        <p:spPr>
          <a:xfrm>
            <a:off x="3995936" y="63000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SMTP</a:t>
            </a:r>
            <a:endParaRPr lang="es-ES" dirty="0"/>
          </a:p>
        </p:txBody>
      </p:sp>
      <p:sp>
        <p:nvSpPr>
          <p:cNvPr id="72" name="71 CuadroTexto"/>
          <p:cNvSpPr txBox="1"/>
          <p:nvPr/>
        </p:nvSpPr>
        <p:spPr>
          <a:xfrm>
            <a:off x="5580112" y="62907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LMTP</a:t>
            </a:r>
            <a:endParaRPr lang="es-ES" dirty="0"/>
          </a:p>
        </p:txBody>
      </p:sp>
      <p:sp>
        <p:nvSpPr>
          <p:cNvPr id="73" name="72 CuadroTexto"/>
          <p:cNvSpPr txBox="1"/>
          <p:nvPr/>
        </p:nvSpPr>
        <p:spPr>
          <a:xfrm>
            <a:off x="7164288" y="63000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I/O FS</a:t>
            </a:r>
            <a:endParaRPr lang="es-ES" dirty="0"/>
          </a:p>
        </p:txBody>
      </p:sp>
      <p:cxnSp>
        <p:nvCxnSpPr>
          <p:cNvPr id="74" name="73 Conector recto de flecha"/>
          <p:cNvCxnSpPr/>
          <p:nvPr/>
        </p:nvCxnSpPr>
        <p:spPr>
          <a:xfrm flipH="1" flipV="1">
            <a:off x="1691680" y="2420888"/>
            <a:ext cx="1296144" cy="30963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5" name="74 CuadroTexto"/>
          <p:cNvSpPr txBox="1"/>
          <p:nvPr/>
        </p:nvSpPr>
        <p:spPr>
          <a:xfrm>
            <a:off x="1907704" y="500388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SMTP </a:t>
            </a:r>
            <a:r>
              <a:rPr lang="es-ES" dirty="0" err="1" smtClean="0"/>
              <a:t>out</a:t>
            </a:r>
            <a:endParaRPr lang="es-ES" dirty="0"/>
          </a:p>
        </p:txBody>
      </p:sp>
      <p:sp>
        <p:nvSpPr>
          <p:cNvPr id="78" name="77 Rectángulo"/>
          <p:cNvSpPr/>
          <p:nvPr/>
        </p:nvSpPr>
        <p:spPr>
          <a:xfrm>
            <a:off x="3059832" y="3356992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DNS resolver</a:t>
            </a:r>
            <a:endParaRPr lang="es-ES" dirty="0"/>
          </a:p>
        </p:txBody>
      </p:sp>
      <p:sp>
        <p:nvSpPr>
          <p:cNvPr id="79" name="78 Rectángulo"/>
          <p:cNvSpPr/>
          <p:nvPr/>
        </p:nvSpPr>
        <p:spPr>
          <a:xfrm>
            <a:off x="4572000" y="3356992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Servicio Directorio</a:t>
            </a:r>
            <a:endParaRPr lang="es-ES" dirty="0"/>
          </a:p>
        </p:txBody>
      </p:sp>
      <p:cxnSp>
        <p:nvCxnSpPr>
          <p:cNvPr id="80" name="79 Conector recto de flecha"/>
          <p:cNvCxnSpPr>
            <a:stCxn id="55" idx="0"/>
          </p:cNvCxnSpPr>
          <p:nvPr/>
        </p:nvCxnSpPr>
        <p:spPr>
          <a:xfrm flipH="1" flipV="1">
            <a:off x="3491880" y="4221088"/>
            <a:ext cx="72008" cy="1070828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4" name="83 Conector recto de flecha"/>
          <p:cNvCxnSpPr/>
          <p:nvPr/>
        </p:nvCxnSpPr>
        <p:spPr>
          <a:xfrm>
            <a:off x="3419872" y="2420888"/>
            <a:ext cx="0" cy="936104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3419872" y="27089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DNS</a:t>
            </a:r>
            <a:endParaRPr lang="es-ES" dirty="0"/>
          </a:p>
        </p:txBody>
      </p:sp>
      <p:sp>
        <p:nvSpPr>
          <p:cNvPr id="90" name="89 CuadroTexto"/>
          <p:cNvSpPr txBox="1"/>
          <p:nvPr/>
        </p:nvSpPr>
        <p:spPr>
          <a:xfrm>
            <a:off x="3563888" y="45718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DNS</a:t>
            </a:r>
            <a:endParaRPr lang="es-ES" dirty="0"/>
          </a:p>
        </p:txBody>
      </p:sp>
      <p:cxnSp>
        <p:nvCxnSpPr>
          <p:cNvPr id="91" name="90 Conector recto de flecha"/>
          <p:cNvCxnSpPr/>
          <p:nvPr/>
        </p:nvCxnSpPr>
        <p:spPr>
          <a:xfrm>
            <a:off x="3923928" y="2420888"/>
            <a:ext cx="792088" cy="93610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3" name="92 Conector recto de flecha"/>
          <p:cNvCxnSpPr/>
          <p:nvPr/>
        </p:nvCxnSpPr>
        <p:spPr>
          <a:xfrm flipV="1">
            <a:off x="3851920" y="4221088"/>
            <a:ext cx="936104" cy="10801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7" name="96 Conector recto de flecha"/>
          <p:cNvCxnSpPr/>
          <p:nvPr/>
        </p:nvCxnSpPr>
        <p:spPr>
          <a:xfrm flipH="1" flipV="1">
            <a:off x="5220072" y="4221088"/>
            <a:ext cx="72008" cy="10801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9" name="98 Conector recto de flecha"/>
          <p:cNvCxnSpPr>
            <a:stCxn id="29" idx="2"/>
          </p:cNvCxnSpPr>
          <p:nvPr/>
        </p:nvCxnSpPr>
        <p:spPr>
          <a:xfrm>
            <a:off x="5148064" y="2420888"/>
            <a:ext cx="72008" cy="86409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1" name="100 Conector recto de flecha"/>
          <p:cNvCxnSpPr>
            <a:stCxn id="67" idx="0"/>
          </p:cNvCxnSpPr>
          <p:nvPr/>
        </p:nvCxnSpPr>
        <p:spPr>
          <a:xfrm flipH="1" flipV="1">
            <a:off x="5580112" y="4221088"/>
            <a:ext cx="1152128" cy="107082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3" name="102 Conector recto de flecha"/>
          <p:cNvCxnSpPr>
            <a:stCxn id="31" idx="2"/>
          </p:cNvCxnSpPr>
          <p:nvPr/>
        </p:nvCxnSpPr>
        <p:spPr>
          <a:xfrm flipH="1">
            <a:off x="5580112" y="2420888"/>
            <a:ext cx="1152128" cy="93610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6" name="105 CuadroTexto"/>
          <p:cNvSpPr txBox="1"/>
          <p:nvPr/>
        </p:nvSpPr>
        <p:spPr>
          <a:xfrm>
            <a:off x="4211960" y="47242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LDAP</a:t>
            </a:r>
            <a:endParaRPr lang="es-ES" dirty="0"/>
          </a:p>
        </p:txBody>
      </p:sp>
      <p:sp>
        <p:nvSpPr>
          <p:cNvPr id="107" name="106 CuadroTexto"/>
          <p:cNvSpPr txBox="1"/>
          <p:nvPr/>
        </p:nvSpPr>
        <p:spPr>
          <a:xfrm>
            <a:off x="5364088" y="47251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LDAP</a:t>
            </a:r>
            <a:endParaRPr lang="es-ES" dirty="0"/>
          </a:p>
        </p:txBody>
      </p:sp>
      <p:sp>
        <p:nvSpPr>
          <p:cNvPr id="108" name="107 CuadroTexto"/>
          <p:cNvSpPr txBox="1"/>
          <p:nvPr/>
        </p:nvSpPr>
        <p:spPr>
          <a:xfrm>
            <a:off x="6444208" y="47251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LDAP</a:t>
            </a:r>
            <a:endParaRPr lang="es-ES" dirty="0"/>
          </a:p>
        </p:txBody>
      </p:sp>
      <p:sp>
        <p:nvSpPr>
          <p:cNvPr id="109" name="108 CuadroTexto"/>
          <p:cNvSpPr txBox="1"/>
          <p:nvPr/>
        </p:nvSpPr>
        <p:spPr>
          <a:xfrm>
            <a:off x="6228184" y="28529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LDAP</a:t>
            </a:r>
            <a:endParaRPr lang="es-ES" dirty="0"/>
          </a:p>
        </p:txBody>
      </p:sp>
      <p:sp>
        <p:nvSpPr>
          <p:cNvPr id="110" name="109 CuadroTexto"/>
          <p:cNvSpPr txBox="1"/>
          <p:nvPr/>
        </p:nvSpPr>
        <p:spPr>
          <a:xfrm>
            <a:off x="5220072" y="27809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LDAP</a:t>
            </a:r>
            <a:endParaRPr lang="es-ES" dirty="0"/>
          </a:p>
        </p:txBody>
      </p:sp>
      <p:sp>
        <p:nvSpPr>
          <p:cNvPr id="111" name="110 CuadroTexto"/>
          <p:cNvSpPr txBox="1"/>
          <p:nvPr/>
        </p:nvSpPr>
        <p:spPr>
          <a:xfrm>
            <a:off x="4499992" y="27716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LDAP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SMTP balanceado 2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5709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163269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bo"/>
          <p:cNvSpPr/>
          <p:nvPr/>
        </p:nvSpPr>
        <p:spPr>
          <a:xfrm>
            <a:off x="2051720" y="3501008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611560" y="465313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971600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83569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291581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3347864" y="42210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347864" y="285467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SMTP anunciada con prioridad 10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51520" y="429309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SMTP</a:t>
            </a:r>
            <a:endParaRPr lang="es-ES" dirty="0"/>
          </a:p>
        </p:txBody>
      </p:sp>
      <p:cxnSp>
        <p:nvCxnSpPr>
          <p:cNvPr id="23" name="22 Conector recto"/>
          <p:cNvCxnSpPr>
            <a:endCxn id="22" idx="3"/>
          </p:cNvCxnSpPr>
          <p:nvPr/>
        </p:nvCxnSpPr>
        <p:spPr>
          <a:xfrm flipV="1">
            <a:off x="3347864" y="2780928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1907704" y="278092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SMTP</a:t>
            </a:r>
            <a:endParaRPr lang="es-ES" dirty="0"/>
          </a:p>
        </p:txBody>
      </p:sp>
      <p:sp>
        <p:nvSpPr>
          <p:cNvPr id="22" name="21 Cilindro"/>
          <p:cNvSpPr/>
          <p:nvPr/>
        </p:nvSpPr>
        <p:spPr>
          <a:xfrm>
            <a:off x="2771800" y="2132856"/>
            <a:ext cx="1296144" cy="6480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Router</a:t>
            </a:r>
            <a:r>
              <a:rPr lang="es-ES" dirty="0" smtClean="0"/>
              <a:t> sede A</a:t>
            </a:r>
            <a:endParaRPr lang="es-ES" dirty="0"/>
          </a:p>
        </p:txBody>
      </p:sp>
      <p:sp>
        <p:nvSpPr>
          <p:cNvPr id="29" name="28 Cilindro"/>
          <p:cNvSpPr/>
          <p:nvPr/>
        </p:nvSpPr>
        <p:spPr>
          <a:xfrm>
            <a:off x="7236296" y="2132856"/>
            <a:ext cx="1296144" cy="6480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Router</a:t>
            </a:r>
            <a:r>
              <a:rPr lang="es-ES" dirty="0" smtClean="0"/>
              <a:t> sede B</a:t>
            </a:r>
            <a:endParaRPr lang="es-ES" dirty="0"/>
          </a:p>
        </p:txBody>
      </p:sp>
      <p:sp>
        <p:nvSpPr>
          <p:cNvPr id="30" name="29 Cubo"/>
          <p:cNvSpPr/>
          <p:nvPr/>
        </p:nvSpPr>
        <p:spPr>
          <a:xfrm>
            <a:off x="6444208" y="3501008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6269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5163269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34 Conector recto"/>
          <p:cNvCxnSpPr/>
          <p:nvPr/>
        </p:nvCxnSpPr>
        <p:spPr>
          <a:xfrm>
            <a:off x="5652120" y="465313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V="1">
            <a:off x="6012160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687625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flipV="1">
            <a:off x="795637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flipV="1">
            <a:off x="8388424" y="42210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5292080" y="429309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SMTP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 flipV="1">
            <a:off x="7956376" y="2780928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6156176" y="285293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SMTP anunciada con prioridad 20</a:t>
            </a:r>
            <a:endParaRPr lang="es-ES" dirty="0"/>
          </a:p>
        </p:txBody>
      </p:sp>
      <p:sp>
        <p:nvSpPr>
          <p:cNvPr id="26" name="25 Forma libre"/>
          <p:cNvSpPr/>
          <p:nvPr/>
        </p:nvSpPr>
        <p:spPr>
          <a:xfrm rot="442336">
            <a:off x="2215467" y="1497756"/>
            <a:ext cx="680617" cy="3718474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Forma libre"/>
          <p:cNvSpPr/>
          <p:nvPr/>
        </p:nvSpPr>
        <p:spPr>
          <a:xfrm>
            <a:off x="3347864" y="1484784"/>
            <a:ext cx="5400599" cy="3600400"/>
          </a:xfrm>
          <a:custGeom>
            <a:avLst/>
            <a:gdLst>
              <a:gd name="connsiteX0" fmla="*/ 0 w 5106538"/>
              <a:gd name="connsiteY0" fmla="*/ 25021 h 3860042"/>
              <a:gd name="connsiteX1" fmla="*/ 4490114 w 5106538"/>
              <a:gd name="connsiteY1" fmla="*/ 639170 h 3860042"/>
              <a:gd name="connsiteX2" fmla="*/ 3698544 w 5106538"/>
              <a:gd name="connsiteY2" fmla="*/ 3860042 h 3860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6538" h="3860042">
                <a:moveTo>
                  <a:pt x="0" y="25021"/>
                </a:moveTo>
                <a:cubicBezTo>
                  <a:pt x="1936845" y="12510"/>
                  <a:pt x="3873690" y="0"/>
                  <a:pt x="4490114" y="639170"/>
                </a:cubicBezTo>
                <a:cubicBezTo>
                  <a:pt x="5106538" y="1278340"/>
                  <a:pt x="4402541" y="2569191"/>
                  <a:pt x="3698544" y="3860042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95936" y="1412776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SMTP</a:t>
            </a:r>
            <a:endParaRPr lang="es-ES" dirty="0"/>
          </a:p>
        </p:txBody>
      </p:sp>
      <p:sp>
        <p:nvSpPr>
          <p:cNvPr id="45" name="44 Nube"/>
          <p:cNvSpPr/>
          <p:nvPr/>
        </p:nvSpPr>
        <p:spPr>
          <a:xfrm>
            <a:off x="899592" y="1052736"/>
            <a:ext cx="2808312" cy="5760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Usuario o pasarela externa</a:t>
            </a:r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Tiempo de respuesta y ejecución SMTP</a:t>
            </a:r>
            <a:endParaRPr lang="es-ES" dirty="0"/>
          </a:p>
        </p:txBody>
      </p:sp>
      <p:graphicFrame>
        <p:nvGraphicFramePr>
          <p:cNvPr id="46" name="45 Gráfico"/>
          <p:cNvGraphicFramePr/>
          <p:nvPr/>
        </p:nvGraphicFramePr>
        <p:xfrm>
          <a:off x="611560" y="1397000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Tiempo de respuesta y ejecución SMTP</a:t>
            </a:r>
            <a:endParaRPr lang="es-ES" dirty="0"/>
          </a:p>
        </p:txBody>
      </p:sp>
      <p:graphicFrame>
        <p:nvGraphicFramePr>
          <p:cNvPr id="46" name="45 Gráfico"/>
          <p:cNvGraphicFramePr/>
          <p:nvPr/>
        </p:nvGraphicFramePr>
        <p:xfrm>
          <a:off x="611560" y="1397000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escalera MDA 1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3491880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5580112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2699792" y="127805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Pasarela SMTP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92080" y="12687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MDA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3491880" y="1998132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3707904" y="1754232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 y proceso de autentificación</a:t>
            </a:r>
            <a:endParaRPr lang="es-ES" sz="1400" dirty="0"/>
          </a:p>
        </p:txBody>
      </p:sp>
      <p:cxnSp>
        <p:nvCxnSpPr>
          <p:cNvPr id="27" name="26 Conector recto de flecha"/>
          <p:cNvCxnSpPr/>
          <p:nvPr/>
        </p:nvCxnSpPr>
        <p:spPr>
          <a:xfrm flipH="1">
            <a:off x="3491880" y="2492896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4211960" y="249289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3491880" y="3356992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3923928" y="3265239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Envío de correo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5580112" y="3829396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 flipH="1">
            <a:off x="3491880" y="4221088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3995936" y="434594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5652120" y="378904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Almacenamiento temporal del correo</a:t>
            </a:r>
            <a:endParaRPr lang="es-ES" sz="1400" dirty="0"/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5580112" y="4293096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5652120" y="51571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Análisis AV y </a:t>
            </a:r>
            <a:r>
              <a:rPr lang="es-ES" sz="1400" dirty="0" err="1" smtClean="0"/>
              <a:t>Antispam</a:t>
            </a:r>
            <a:endParaRPr lang="es-ES" sz="14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5796136" y="609329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Correo listo para enviar a Buzón.</a:t>
            </a:r>
            <a:endParaRPr lang="es-ES" sz="1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escalera MDA2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90770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99593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6084168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547664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MDA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987824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Servicio de Directorio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796136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Buzón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1907704" y="1844824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2123728" y="20608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</a:t>
            </a:r>
            <a:endParaRPr lang="es-ES" sz="1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483768" y="2924944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Consulta de atributos de </a:t>
            </a:r>
            <a:r>
              <a:rPr lang="es-ES" sz="1400" dirty="0" err="1" smtClean="0"/>
              <a:t>mailhost</a:t>
            </a:r>
            <a:endParaRPr lang="es-ES" sz="1400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3995936" y="3447584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4067944" y="33569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Búsqueda en BBDD de autentificación</a:t>
            </a:r>
            <a:endParaRPr lang="es-ES" sz="1400" dirty="0"/>
          </a:p>
        </p:txBody>
      </p:sp>
      <p:cxnSp>
        <p:nvCxnSpPr>
          <p:cNvPr id="27" name="26 Conector recto de flecha"/>
          <p:cNvCxnSpPr/>
          <p:nvPr/>
        </p:nvCxnSpPr>
        <p:spPr>
          <a:xfrm flipH="1">
            <a:off x="1907704" y="3879632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627784" y="38076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907704" y="5229200"/>
            <a:ext cx="41764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2411760" y="54452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Envío de correo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6084168" y="5733256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6156176" y="557065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Escritura del correo en el buzón.</a:t>
            </a:r>
            <a:endParaRPr lang="es-ES" sz="1400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1907704" y="6093296"/>
            <a:ext cx="41764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2411760" y="62181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  <p:cxnSp>
        <p:nvCxnSpPr>
          <p:cNvPr id="25" name="24 Conector recto de flecha"/>
          <p:cNvCxnSpPr/>
          <p:nvPr/>
        </p:nvCxnSpPr>
        <p:spPr>
          <a:xfrm flipH="1">
            <a:off x="1907704" y="2348880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2627784" y="2708920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1907704" y="3015536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1907704" y="4581128"/>
            <a:ext cx="41764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4211960" y="422108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</a:t>
            </a:r>
            <a:endParaRPr lang="es-ES" sz="1400" dirty="0"/>
          </a:p>
        </p:txBody>
      </p:sp>
      <p:cxnSp>
        <p:nvCxnSpPr>
          <p:cNvPr id="40" name="39 Conector recto de flecha"/>
          <p:cNvCxnSpPr/>
          <p:nvPr/>
        </p:nvCxnSpPr>
        <p:spPr>
          <a:xfrm flipH="1">
            <a:off x="1907704" y="5013176"/>
            <a:ext cx="41764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2780184" y="4849415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MDA balanceado 1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9845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4853955" y="5988323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10 Cubo"/>
          <p:cNvSpPr/>
          <p:nvPr/>
        </p:nvSpPr>
        <p:spPr>
          <a:xfrm>
            <a:off x="3275856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1835696" y="4869160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2195736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05983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3995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709228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788024" y="306896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MDA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436096" y="450912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MDA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4572000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3399810" y="2331455"/>
            <a:ext cx="1192251" cy="313119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3131840" y="299695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MDA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2267744" y="285293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2627784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3491880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4572000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752432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500404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6804248" y="29969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SMTP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7917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2" name="41 Conector recto"/>
          <p:cNvCxnSpPr>
            <a:stCxn id="40" idx="3"/>
            <a:endCxn id="41" idx="1"/>
          </p:cNvCxnSpPr>
          <p:nvPr/>
        </p:nvCxnSpPr>
        <p:spPr>
          <a:xfrm>
            <a:off x="5502027" y="1877790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MDA balanceado 2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1693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bo"/>
          <p:cNvSpPr/>
          <p:nvPr/>
        </p:nvSpPr>
        <p:spPr>
          <a:xfrm>
            <a:off x="683568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467544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827584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69168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277180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1979712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2843808" y="31409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MDA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843808" y="450912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MDA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2699792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1023547" y="2340422"/>
            <a:ext cx="1192251" cy="313119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1763688" y="299695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MDA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1259632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212372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2699792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3635896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-36512" y="27809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SMTP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9765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0245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42 Cubo"/>
          <p:cNvSpPr/>
          <p:nvPr/>
        </p:nvSpPr>
        <p:spPr>
          <a:xfrm>
            <a:off x="5652120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44" name="43 Conector recto"/>
          <p:cNvCxnSpPr/>
          <p:nvPr/>
        </p:nvCxnSpPr>
        <p:spPr>
          <a:xfrm>
            <a:off x="5436096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V="1">
            <a:off x="5796136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666023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flipV="1">
            <a:off x="774035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V="1">
            <a:off x="6948264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7380312" y="33477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MDA</a:t>
            </a:r>
            <a:endParaRPr lang="es-ES" dirty="0"/>
          </a:p>
        </p:txBody>
      </p:sp>
      <p:sp>
        <p:nvSpPr>
          <p:cNvPr id="50" name="49 CuadroTexto"/>
          <p:cNvSpPr txBox="1"/>
          <p:nvPr/>
        </p:nvSpPr>
        <p:spPr>
          <a:xfrm>
            <a:off x="7092280" y="450912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MDA</a:t>
            </a:r>
            <a:endParaRPr lang="es-ES" dirty="0"/>
          </a:p>
        </p:txBody>
      </p:sp>
      <p:cxnSp>
        <p:nvCxnSpPr>
          <p:cNvPr id="51" name="50 Conector recto"/>
          <p:cNvCxnSpPr/>
          <p:nvPr/>
        </p:nvCxnSpPr>
        <p:spPr>
          <a:xfrm flipV="1">
            <a:off x="7668344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Forma libre"/>
          <p:cNvSpPr/>
          <p:nvPr/>
        </p:nvSpPr>
        <p:spPr>
          <a:xfrm rot="442336" flipH="1">
            <a:off x="7197284" y="2460204"/>
            <a:ext cx="654089" cy="281065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CuadroTexto"/>
          <p:cNvSpPr txBox="1"/>
          <p:nvPr/>
        </p:nvSpPr>
        <p:spPr>
          <a:xfrm>
            <a:off x="6732240" y="299695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MDA</a:t>
            </a:r>
            <a:endParaRPr lang="es-ES" dirty="0"/>
          </a:p>
        </p:txBody>
      </p:sp>
      <p:cxnSp>
        <p:nvCxnSpPr>
          <p:cNvPr id="54" name="53 Conector recto"/>
          <p:cNvCxnSpPr/>
          <p:nvPr/>
        </p:nvCxnSpPr>
        <p:spPr>
          <a:xfrm>
            <a:off x="5868144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flipV="1">
            <a:off x="6228184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V="1">
            <a:off x="7092280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flipV="1">
            <a:off x="7668344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flipV="1">
            <a:off x="860444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4932040" y="27809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SMTP</a:t>
            </a:r>
            <a:endParaRPr lang="es-ES" dirty="0"/>
          </a:p>
        </p:txBody>
      </p:sp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8317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62 CuadroTexto"/>
          <p:cNvSpPr txBox="1"/>
          <p:nvPr/>
        </p:nvSpPr>
        <p:spPr>
          <a:xfrm>
            <a:off x="683568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A</a:t>
            </a:r>
            <a:endParaRPr lang="es-ES" dirty="0"/>
          </a:p>
        </p:txBody>
      </p:sp>
      <p:sp>
        <p:nvSpPr>
          <p:cNvPr id="64" name="63 CuadroTexto"/>
          <p:cNvSpPr txBox="1"/>
          <p:nvPr/>
        </p:nvSpPr>
        <p:spPr>
          <a:xfrm>
            <a:off x="5940152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B</a:t>
            </a:r>
            <a:endParaRPr lang="es-E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Tiempo de respuesta y ejecución MDA</a:t>
            </a:r>
            <a:endParaRPr lang="es-ES" dirty="0"/>
          </a:p>
        </p:txBody>
      </p:sp>
      <p:graphicFrame>
        <p:nvGraphicFramePr>
          <p:cNvPr id="46" name="45 Gráfico"/>
          <p:cNvGraphicFramePr/>
          <p:nvPr/>
        </p:nvGraphicFramePr>
        <p:xfrm>
          <a:off x="611560" y="1397000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Tiempo de respuesta y ejecución MDA</a:t>
            </a:r>
            <a:endParaRPr lang="es-ES" dirty="0"/>
          </a:p>
        </p:txBody>
      </p:sp>
      <p:graphicFrame>
        <p:nvGraphicFramePr>
          <p:cNvPr id="46" name="45 Gráfico"/>
          <p:cNvGraphicFramePr/>
          <p:nvPr/>
        </p:nvGraphicFramePr>
        <p:xfrm>
          <a:off x="611560" y="1397000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escalera </a:t>
            </a:r>
            <a:r>
              <a:rPr lang="es-ES" dirty="0" err="1" smtClean="0"/>
              <a:t>Buzon</a:t>
            </a:r>
            <a:r>
              <a:rPr lang="es-ES" dirty="0" smtClean="0"/>
              <a:t> 1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90770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99593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6084168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547664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MDA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987824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Servicio de Directorio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796136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Buzón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1907704" y="1844824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2123728" y="20608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</a:t>
            </a:r>
            <a:endParaRPr lang="es-ES" sz="1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483768" y="2924944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Consulta de atributos de </a:t>
            </a:r>
            <a:r>
              <a:rPr lang="es-ES" sz="1400" dirty="0" err="1" smtClean="0"/>
              <a:t>mailhost</a:t>
            </a:r>
            <a:endParaRPr lang="es-ES" sz="1400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3995936" y="3447584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4067944" y="33569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Búsqueda en BBDD de autentificación</a:t>
            </a:r>
            <a:endParaRPr lang="es-ES" sz="1400" dirty="0"/>
          </a:p>
        </p:txBody>
      </p:sp>
      <p:cxnSp>
        <p:nvCxnSpPr>
          <p:cNvPr id="27" name="26 Conector recto de flecha"/>
          <p:cNvCxnSpPr/>
          <p:nvPr/>
        </p:nvCxnSpPr>
        <p:spPr>
          <a:xfrm flipH="1">
            <a:off x="1907704" y="3879632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627784" y="38076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907704" y="5229200"/>
            <a:ext cx="41764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2411760" y="54452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Envío de correo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6084168" y="5733256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6156176" y="557065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Escritura del correo en el buzón.</a:t>
            </a:r>
            <a:endParaRPr lang="es-ES" sz="1400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1907704" y="6093296"/>
            <a:ext cx="41764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2411760" y="62181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  <p:cxnSp>
        <p:nvCxnSpPr>
          <p:cNvPr id="25" name="24 Conector recto de flecha"/>
          <p:cNvCxnSpPr/>
          <p:nvPr/>
        </p:nvCxnSpPr>
        <p:spPr>
          <a:xfrm flipH="1">
            <a:off x="1907704" y="2348880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2627784" y="2708920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1907704" y="3015536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1907704" y="4581128"/>
            <a:ext cx="41764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4211960" y="422108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</a:t>
            </a:r>
            <a:endParaRPr lang="es-ES" sz="1400" dirty="0"/>
          </a:p>
        </p:txBody>
      </p:sp>
      <p:cxnSp>
        <p:nvCxnSpPr>
          <p:cNvPr id="40" name="39 Conector recto de flecha"/>
          <p:cNvCxnSpPr/>
          <p:nvPr/>
        </p:nvCxnSpPr>
        <p:spPr>
          <a:xfrm flipH="1">
            <a:off x="1907704" y="5013176"/>
            <a:ext cx="41764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2780184" y="4849415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Esquema correo</a:t>
            </a:r>
            <a:endParaRPr lang="es-ES" dirty="0"/>
          </a:p>
        </p:txBody>
      </p:sp>
      <p:sp>
        <p:nvSpPr>
          <p:cNvPr id="27" name="26 Rectángulo"/>
          <p:cNvSpPr/>
          <p:nvPr/>
        </p:nvSpPr>
        <p:spPr>
          <a:xfrm>
            <a:off x="755576" y="5291916"/>
            <a:ext cx="1152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Usuarios</a:t>
            </a:r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>
            <a:off x="2987824" y="5291916"/>
            <a:ext cx="1152128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Proxy POP/IMAP</a:t>
            </a:r>
            <a:endParaRPr lang="es-ES" dirty="0"/>
          </a:p>
        </p:txBody>
      </p:sp>
      <p:sp>
        <p:nvSpPr>
          <p:cNvPr id="67" name="66 Rectángulo"/>
          <p:cNvSpPr/>
          <p:nvPr/>
        </p:nvSpPr>
        <p:spPr>
          <a:xfrm>
            <a:off x="6156176" y="5291916"/>
            <a:ext cx="115212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Buzón</a:t>
            </a:r>
            <a:endParaRPr lang="es-ES" dirty="0"/>
          </a:p>
        </p:txBody>
      </p:sp>
      <p:sp>
        <p:nvSpPr>
          <p:cNvPr id="68" name="67 Disco magnético"/>
          <p:cNvSpPr/>
          <p:nvPr/>
        </p:nvSpPr>
        <p:spPr>
          <a:xfrm>
            <a:off x="7740352" y="5147900"/>
            <a:ext cx="1224136" cy="1368152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  <a:endParaRPr lang="es-ES" dirty="0"/>
          </a:p>
        </p:txBody>
      </p:sp>
      <p:cxnSp>
        <p:nvCxnSpPr>
          <p:cNvPr id="69" name="68 Conector recto de flecha"/>
          <p:cNvCxnSpPr/>
          <p:nvPr/>
        </p:nvCxnSpPr>
        <p:spPr>
          <a:xfrm>
            <a:off x="1979712" y="6084004"/>
            <a:ext cx="5760640" cy="0"/>
          </a:xfrm>
          <a:prstGeom prst="straightConnector1">
            <a:avLst/>
          </a:prstGeom>
          <a:ln>
            <a:prstDash val="dash"/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69 CuadroTexto"/>
          <p:cNvSpPr txBox="1"/>
          <p:nvPr/>
        </p:nvSpPr>
        <p:spPr>
          <a:xfrm>
            <a:off x="2051720" y="63000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POP/IMAP</a:t>
            </a:r>
            <a:endParaRPr lang="es-ES" dirty="0"/>
          </a:p>
        </p:txBody>
      </p:sp>
      <p:sp>
        <p:nvSpPr>
          <p:cNvPr id="71" name="70 CuadroTexto"/>
          <p:cNvSpPr txBox="1"/>
          <p:nvPr/>
        </p:nvSpPr>
        <p:spPr>
          <a:xfrm>
            <a:off x="3995936" y="63000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POP/IMAP</a:t>
            </a:r>
            <a:endParaRPr lang="es-ES" dirty="0"/>
          </a:p>
        </p:txBody>
      </p:sp>
      <p:sp>
        <p:nvSpPr>
          <p:cNvPr id="73" name="72 CuadroTexto"/>
          <p:cNvSpPr txBox="1"/>
          <p:nvPr/>
        </p:nvSpPr>
        <p:spPr>
          <a:xfrm>
            <a:off x="7164288" y="63000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I/O FS</a:t>
            </a:r>
            <a:endParaRPr lang="es-ES" dirty="0"/>
          </a:p>
        </p:txBody>
      </p:sp>
      <p:sp>
        <p:nvSpPr>
          <p:cNvPr id="79" name="78 Rectángulo"/>
          <p:cNvSpPr/>
          <p:nvPr/>
        </p:nvSpPr>
        <p:spPr>
          <a:xfrm>
            <a:off x="4572000" y="3356992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Servicio Directorio</a:t>
            </a:r>
            <a:endParaRPr lang="es-ES" dirty="0"/>
          </a:p>
        </p:txBody>
      </p:sp>
      <p:cxnSp>
        <p:nvCxnSpPr>
          <p:cNvPr id="93" name="92 Conector recto de flecha"/>
          <p:cNvCxnSpPr/>
          <p:nvPr/>
        </p:nvCxnSpPr>
        <p:spPr>
          <a:xfrm flipV="1">
            <a:off x="3851920" y="4221088"/>
            <a:ext cx="936104" cy="10801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1" name="100 Conector recto de flecha"/>
          <p:cNvCxnSpPr>
            <a:stCxn id="67" idx="0"/>
          </p:cNvCxnSpPr>
          <p:nvPr/>
        </p:nvCxnSpPr>
        <p:spPr>
          <a:xfrm flipH="1" flipV="1">
            <a:off x="5580112" y="4221088"/>
            <a:ext cx="1152128" cy="107082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6" name="105 CuadroTexto"/>
          <p:cNvSpPr txBox="1"/>
          <p:nvPr/>
        </p:nvSpPr>
        <p:spPr>
          <a:xfrm>
            <a:off x="4211960" y="47242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LDAP</a:t>
            </a:r>
            <a:endParaRPr lang="es-ES" dirty="0"/>
          </a:p>
        </p:txBody>
      </p:sp>
      <p:sp>
        <p:nvSpPr>
          <p:cNvPr id="108" name="107 CuadroTexto"/>
          <p:cNvSpPr txBox="1"/>
          <p:nvPr/>
        </p:nvSpPr>
        <p:spPr>
          <a:xfrm>
            <a:off x="6444208" y="47251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LDAP</a:t>
            </a:r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escalera </a:t>
            </a:r>
            <a:r>
              <a:rPr lang="es-ES" dirty="0" err="1" smtClean="0"/>
              <a:t>Buzon</a:t>
            </a:r>
            <a:r>
              <a:rPr lang="es-ES" dirty="0" smtClean="0"/>
              <a:t> 2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3059832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514806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723629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683568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Usuario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139952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Servicio de Directorio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660232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Buzón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3059832" y="2060848"/>
            <a:ext cx="20882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3203848" y="21136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</a:t>
            </a:r>
            <a:endParaRPr lang="es-ES" sz="1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203848" y="2924944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Autentificación y Consulta de atributos de </a:t>
            </a:r>
            <a:r>
              <a:rPr lang="es-ES" sz="1400" dirty="0" err="1" smtClean="0"/>
              <a:t>mailhost</a:t>
            </a:r>
            <a:endParaRPr lang="es-ES" sz="1400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5148064" y="3447584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5220072" y="33569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Búsqueda en BBDD de autentificación</a:t>
            </a:r>
            <a:endParaRPr lang="es-ES" sz="1400" dirty="0"/>
          </a:p>
        </p:txBody>
      </p:sp>
      <p:cxnSp>
        <p:nvCxnSpPr>
          <p:cNvPr id="27" name="26 Conector recto de flecha"/>
          <p:cNvCxnSpPr/>
          <p:nvPr/>
        </p:nvCxnSpPr>
        <p:spPr>
          <a:xfrm flipH="1">
            <a:off x="3059832" y="3879632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3779912" y="3913311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3059832" y="5229200"/>
            <a:ext cx="41764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3563888" y="54452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Solicitud de correo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7236296" y="5733256"/>
            <a:ext cx="0" cy="391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7308304" y="557065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Lectura del correo en el buzón.</a:t>
            </a:r>
            <a:endParaRPr lang="es-ES" sz="1400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3131840" y="6093296"/>
            <a:ext cx="410445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3563888" y="62181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  <p:cxnSp>
        <p:nvCxnSpPr>
          <p:cNvPr id="25" name="24 Conector recto de flecha"/>
          <p:cNvCxnSpPr/>
          <p:nvPr/>
        </p:nvCxnSpPr>
        <p:spPr>
          <a:xfrm flipH="1">
            <a:off x="3059832" y="2348880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4211960" y="2545159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3059832" y="3015536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3059832" y="4581128"/>
            <a:ext cx="41764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5364088" y="422108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</a:t>
            </a:r>
            <a:endParaRPr lang="es-ES" sz="1400" dirty="0"/>
          </a:p>
        </p:txBody>
      </p:sp>
      <p:cxnSp>
        <p:nvCxnSpPr>
          <p:cNvPr id="40" name="39 Conector recto de flecha"/>
          <p:cNvCxnSpPr/>
          <p:nvPr/>
        </p:nvCxnSpPr>
        <p:spPr>
          <a:xfrm flipH="1">
            <a:off x="3059832" y="5013176"/>
            <a:ext cx="41764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3932312" y="4849415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3" name="32 Conector recto"/>
          <p:cNvCxnSpPr/>
          <p:nvPr/>
        </p:nvCxnSpPr>
        <p:spPr>
          <a:xfrm>
            <a:off x="118762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2051720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Agente POP/IMAP</a:t>
            </a:r>
            <a:endParaRPr lang="es-ES" dirty="0"/>
          </a:p>
        </p:txBody>
      </p:sp>
      <p:cxnSp>
        <p:nvCxnSpPr>
          <p:cNvPr id="41" name="40 Conector recto de flecha"/>
          <p:cNvCxnSpPr/>
          <p:nvPr/>
        </p:nvCxnSpPr>
        <p:spPr>
          <a:xfrm>
            <a:off x="1187624" y="1700808"/>
            <a:ext cx="187220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 flipH="1">
            <a:off x="1187624" y="6309320"/>
            <a:ext cx="188059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1331640" y="2042264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 y solicitud de consulta</a:t>
            </a:r>
            <a:endParaRPr lang="es-ES" sz="1400" dirty="0"/>
          </a:p>
        </p:txBody>
      </p:sp>
      <p:sp>
        <p:nvSpPr>
          <p:cNvPr id="52" name="51 CuadroTexto"/>
          <p:cNvSpPr txBox="1"/>
          <p:nvPr/>
        </p:nvSpPr>
        <p:spPr>
          <a:xfrm>
            <a:off x="1691680" y="616530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 y cierre conexión</a:t>
            </a:r>
            <a:endParaRPr lang="es-ES" sz="1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escalera </a:t>
            </a:r>
            <a:r>
              <a:rPr lang="es-ES" dirty="0" err="1" smtClean="0"/>
              <a:t>Buzon</a:t>
            </a:r>
            <a:r>
              <a:rPr lang="es-ES" dirty="0" smtClean="0"/>
              <a:t> 3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90770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6084168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547664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MDA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796136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Buzón</a:t>
            </a:r>
            <a:endParaRPr lang="es-ES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907704" y="2564904"/>
            <a:ext cx="41764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2411760" y="278092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Envío de correo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6084168" y="3068960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4355976" y="357301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Escritura del correo en el buzón.</a:t>
            </a:r>
            <a:endParaRPr lang="es-ES" sz="1400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1907704" y="4797152"/>
            <a:ext cx="41764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2411760" y="492200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  <p:cxnSp>
        <p:nvCxnSpPr>
          <p:cNvPr id="38" name="37 Conector recto de flecha"/>
          <p:cNvCxnSpPr/>
          <p:nvPr/>
        </p:nvCxnSpPr>
        <p:spPr>
          <a:xfrm>
            <a:off x="1907704" y="1916832"/>
            <a:ext cx="41764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4211960" y="15567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</a:t>
            </a:r>
            <a:endParaRPr lang="es-ES" sz="1400" dirty="0"/>
          </a:p>
        </p:txBody>
      </p:sp>
      <p:cxnSp>
        <p:nvCxnSpPr>
          <p:cNvPr id="40" name="39 Conector recto de flecha"/>
          <p:cNvCxnSpPr/>
          <p:nvPr/>
        </p:nvCxnSpPr>
        <p:spPr>
          <a:xfrm flipH="1">
            <a:off x="1907704" y="2348880"/>
            <a:ext cx="41764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2780184" y="2185119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4" name="33 Conector recto"/>
          <p:cNvCxnSpPr/>
          <p:nvPr/>
        </p:nvCxnSpPr>
        <p:spPr>
          <a:xfrm>
            <a:off x="8100392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7380312" y="1126485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Almacenamiento compartido</a:t>
            </a:r>
            <a:endParaRPr lang="es-ES" dirty="0"/>
          </a:p>
        </p:txBody>
      </p:sp>
      <p:cxnSp>
        <p:nvCxnSpPr>
          <p:cNvPr id="43" name="42 Conector recto de flecha"/>
          <p:cNvCxnSpPr/>
          <p:nvPr/>
        </p:nvCxnSpPr>
        <p:spPr>
          <a:xfrm>
            <a:off x="6084168" y="3068960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 flipH="1">
            <a:off x="6084168" y="4437112"/>
            <a:ext cx="201622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>
            <a:off x="8100392" y="3284984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8172400" y="3356992"/>
            <a:ext cx="9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Escritura  de ficheros en disco</a:t>
            </a:r>
            <a:endParaRPr lang="es-ES" sz="1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Buzón balanceado 1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9845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4853955" y="5988323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10 Cubo"/>
          <p:cNvSpPr/>
          <p:nvPr/>
        </p:nvSpPr>
        <p:spPr>
          <a:xfrm>
            <a:off x="3275856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1835696" y="4869160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2195736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05983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3995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709228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716016" y="321297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Buzones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436096" y="450912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Buzones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4572000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3399810" y="2331455"/>
            <a:ext cx="1192251" cy="313119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3131840" y="299695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LMTP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2267744" y="285293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2627784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3491880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4572000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752432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500404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6804248" y="29969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MDA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7917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2" name="41 Conector recto"/>
          <p:cNvCxnSpPr>
            <a:stCxn id="40" idx="3"/>
            <a:endCxn id="41" idx="1"/>
          </p:cNvCxnSpPr>
          <p:nvPr/>
        </p:nvCxnSpPr>
        <p:spPr>
          <a:xfrm>
            <a:off x="5502027" y="1877790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40 Conector recto"/>
          <p:cNvCxnSpPr/>
          <p:nvPr/>
        </p:nvCxnSpPr>
        <p:spPr>
          <a:xfrm flipV="1">
            <a:off x="2051720" y="270892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flipV="1">
            <a:off x="2915816" y="270892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flipV="1">
            <a:off x="3995936" y="270892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flipV="1">
            <a:off x="6948264" y="270892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</a:t>
            </a:r>
            <a:r>
              <a:rPr lang="es-ES" dirty="0" err="1" smtClean="0"/>
              <a:t>Buzon</a:t>
            </a:r>
            <a:r>
              <a:rPr lang="es-ES" dirty="0" smtClean="0"/>
              <a:t> balanceado 2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544522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9845" y="544522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545130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45130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4853955" y="6060331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10 Cubo"/>
          <p:cNvSpPr/>
          <p:nvPr/>
        </p:nvSpPr>
        <p:spPr>
          <a:xfrm>
            <a:off x="3275856" y="378904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1835696" y="4941168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2195736" y="494116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059832" y="494116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39952" y="494116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7092280" y="494116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450912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788024" y="335699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POP/IMAP interior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436096" y="458112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Buzones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4572000" y="335699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3337966" y="3363416"/>
            <a:ext cx="883891" cy="2147392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2267744" y="335699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POP/IMAP</a:t>
            </a:r>
            <a:endParaRPr lang="es-ES" dirty="0"/>
          </a:p>
        </p:txBody>
      </p:sp>
      <p:sp>
        <p:nvSpPr>
          <p:cNvPr id="22" name="21 Cubo"/>
          <p:cNvSpPr/>
          <p:nvPr/>
        </p:nvSpPr>
        <p:spPr>
          <a:xfrm>
            <a:off x="3347864" y="47667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7728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7837" y="17728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7788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7788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29 Conector recto"/>
          <p:cNvCxnSpPr>
            <a:stCxn id="28" idx="3"/>
            <a:endCxn id="29" idx="1"/>
          </p:cNvCxnSpPr>
          <p:nvPr/>
        </p:nvCxnSpPr>
        <p:spPr>
          <a:xfrm>
            <a:off x="4781947" y="2387923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1763688" y="1628800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flipV="1">
            <a:off x="2123728" y="162880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flipV="1">
            <a:off x="2987824" y="162880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V="1">
            <a:off x="4067944" y="162880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7020272" y="162880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V="1">
            <a:off x="4499992" y="119675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5436096" y="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POP/IMAP exterior</a:t>
            </a:r>
            <a:endParaRPr lang="es-ES" dirty="0"/>
          </a:p>
        </p:txBody>
      </p:sp>
      <p:cxnSp>
        <p:nvCxnSpPr>
          <p:cNvPr id="38" name="37 Conector recto"/>
          <p:cNvCxnSpPr/>
          <p:nvPr/>
        </p:nvCxnSpPr>
        <p:spPr>
          <a:xfrm flipV="1">
            <a:off x="4572000" y="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5868144" y="1124744"/>
            <a:ext cx="3203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Proxy POP/IMAP</a:t>
            </a:r>
            <a:endParaRPr lang="es-ES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1835696" y="3140968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Forma libre"/>
          <p:cNvSpPr/>
          <p:nvPr/>
        </p:nvSpPr>
        <p:spPr>
          <a:xfrm rot="442336">
            <a:off x="4263946" y="-38403"/>
            <a:ext cx="472094" cy="1963037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3707904" y="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POP/IMAP</a:t>
            </a:r>
            <a:endParaRPr lang="es-E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Disco magnético"/>
          <p:cNvSpPr/>
          <p:nvPr/>
        </p:nvSpPr>
        <p:spPr>
          <a:xfrm>
            <a:off x="3779912" y="3645024"/>
            <a:ext cx="1584176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Controlador NFS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Buzón balanceado 3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9845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4853955" y="5988323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835696" y="4869160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2195736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05983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3995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709228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716016" y="321297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NFS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436096" y="450912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NFS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4572000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3399810" y="2331455"/>
            <a:ext cx="1192251" cy="313119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3131840" y="299695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NFS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2267744" y="285293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2627784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3491880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4572000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752432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500404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7164288" y="292494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Buzones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7917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2" name="41 Conector recto"/>
          <p:cNvCxnSpPr>
            <a:stCxn id="40" idx="3"/>
            <a:endCxn id="41" idx="1"/>
          </p:cNvCxnSpPr>
          <p:nvPr/>
        </p:nvCxnSpPr>
        <p:spPr>
          <a:xfrm>
            <a:off x="5502027" y="1877790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</a:t>
            </a:r>
            <a:r>
              <a:rPr lang="es-ES" dirty="0" err="1" smtClean="0"/>
              <a:t>Buzon</a:t>
            </a:r>
            <a:r>
              <a:rPr lang="es-ES" dirty="0" smtClean="0"/>
              <a:t> balanceado 4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1693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bo"/>
          <p:cNvSpPr/>
          <p:nvPr/>
        </p:nvSpPr>
        <p:spPr>
          <a:xfrm>
            <a:off x="683568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467544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827584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69168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277180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1979712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2843808" y="31409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LMTP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843808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Buzones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2699792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1023547" y="2340422"/>
            <a:ext cx="1192251" cy="313119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1763688" y="299695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LMTP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1259632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212372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2699792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3635896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-36512" y="27809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MDA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9765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0245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42 Cubo"/>
          <p:cNvSpPr/>
          <p:nvPr/>
        </p:nvSpPr>
        <p:spPr>
          <a:xfrm>
            <a:off x="5652120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44" name="43 Conector recto"/>
          <p:cNvCxnSpPr/>
          <p:nvPr/>
        </p:nvCxnSpPr>
        <p:spPr>
          <a:xfrm>
            <a:off x="5436096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V="1">
            <a:off x="5796136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666023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flipV="1">
            <a:off x="774035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V="1">
            <a:off x="6948264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7380312" y="33477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LMTP</a:t>
            </a:r>
            <a:endParaRPr lang="es-ES" dirty="0"/>
          </a:p>
        </p:txBody>
      </p:sp>
      <p:sp>
        <p:nvSpPr>
          <p:cNvPr id="50" name="49 CuadroTexto"/>
          <p:cNvSpPr txBox="1"/>
          <p:nvPr/>
        </p:nvSpPr>
        <p:spPr>
          <a:xfrm>
            <a:off x="7092280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Buzones</a:t>
            </a:r>
            <a:endParaRPr lang="es-ES" dirty="0"/>
          </a:p>
        </p:txBody>
      </p:sp>
      <p:cxnSp>
        <p:nvCxnSpPr>
          <p:cNvPr id="51" name="50 Conector recto"/>
          <p:cNvCxnSpPr/>
          <p:nvPr/>
        </p:nvCxnSpPr>
        <p:spPr>
          <a:xfrm flipV="1">
            <a:off x="7668344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Forma libre"/>
          <p:cNvSpPr/>
          <p:nvPr/>
        </p:nvSpPr>
        <p:spPr>
          <a:xfrm rot="442336" flipH="1">
            <a:off x="7197284" y="2460204"/>
            <a:ext cx="654089" cy="281065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CuadroTexto"/>
          <p:cNvSpPr txBox="1"/>
          <p:nvPr/>
        </p:nvSpPr>
        <p:spPr>
          <a:xfrm>
            <a:off x="6732240" y="299695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LMTP</a:t>
            </a:r>
            <a:endParaRPr lang="es-ES" dirty="0"/>
          </a:p>
        </p:txBody>
      </p:sp>
      <p:cxnSp>
        <p:nvCxnSpPr>
          <p:cNvPr id="54" name="53 Conector recto"/>
          <p:cNvCxnSpPr/>
          <p:nvPr/>
        </p:nvCxnSpPr>
        <p:spPr>
          <a:xfrm>
            <a:off x="5868144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flipV="1">
            <a:off x="6228184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V="1">
            <a:off x="7092280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flipV="1">
            <a:off x="7668344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flipV="1">
            <a:off x="860444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4932040" y="27809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MDA</a:t>
            </a:r>
            <a:endParaRPr lang="es-ES" dirty="0"/>
          </a:p>
        </p:txBody>
      </p:sp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8317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62 CuadroTexto"/>
          <p:cNvSpPr txBox="1"/>
          <p:nvPr/>
        </p:nvSpPr>
        <p:spPr>
          <a:xfrm>
            <a:off x="683568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A</a:t>
            </a:r>
            <a:endParaRPr lang="es-ES" dirty="0"/>
          </a:p>
        </p:txBody>
      </p:sp>
      <p:sp>
        <p:nvSpPr>
          <p:cNvPr id="64" name="63 CuadroTexto"/>
          <p:cNvSpPr txBox="1"/>
          <p:nvPr/>
        </p:nvSpPr>
        <p:spPr>
          <a:xfrm>
            <a:off x="5940152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B</a:t>
            </a:r>
            <a:endParaRPr lang="es-E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Buzón balanceado 5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5709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163269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bo"/>
          <p:cNvSpPr/>
          <p:nvPr/>
        </p:nvSpPr>
        <p:spPr>
          <a:xfrm>
            <a:off x="2051720" y="3501008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611560" y="465313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971600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83569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291581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3347864" y="42210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347864" y="285467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POP/IMAP anunciada con prioridad 10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51520" y="400506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Proxy POP/IMAP</a:t>
            </a:r>
            <a:endParaRPr lang="es-ES" dirty="0"/>
          </a:p>
        </p:txBody>
      </p:sp>
      <p:cxnSp>
        <p:nvCxnSpPr>
          <p:cNvPr id="23" name="22 Conector recto"/>
          <p:cNvCxnSpPr>
            <a:endCxn id="22" idx="3"/>
          </p:cNvCxnSpPr>
          <p:nvPr/>
        </p:nvCxnSpPr>
        <p:spPr>
          <a:xfrm flipV="1">
            <a:off x="3347864" y="2780928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1259632" y="278092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POP/IMAP</a:t>
            </a:r>
            <a:endParaRPr lang="es-ES" dirty="0"/>
          </a:p>
        </p:txBody>
      </p:sp>
      <p:sp>
        <p:nvSpPr>
          <p:cNvPr id="22" name="21 Cilindro"/>
          <p:cNvSpPr/>
          <p:nvPr/>
        </p:nvSpPr>
        <p:spPr>
          <a:xfrm>
            <a:off x="2771800" y="2132856"/>
            <a:ext cx="1296144" cy="6480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Router</a:t>
            </a:r>
            <a:r>
              <a:rPr lang="es-ES" dirty="0" smtClean="0"/>
              <a:t> sede A</a:t>
            </a:r>
            <a:endParaRPr lang="es-ES" dirty="0"/>
          </a:p>
        </p:txBody>
      </p:sp>
      <p:sp>
        <p:nvSpPr>
          <p:cNvPr id="29" name="28 Cilindro"/>
          <p:cNvSpPr/>
          <p:nvPr/>
        </p:nvSpPr>
        <p:spPr>
          <a:xfrm>
            <a:off x="7236296" y="2132856"/>
            <a:ext cx="1296144" cy="6480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Router</a:t>
            </a:r>
            <a:r>
              <a:rPr lang="es-ES" dirty="0" smtClean="0"/>
              <a:t> sede B</a:t>
            </a:r>
            <a:endParaRPr lang="es-ES" dirty="0"/>
          </a:p>
        </p:txBody>
      </p:sp>
      <p:sp>
        <p:nvSpPr>
          <p:cNvPr id="30" name="29 Cubo"/>
          <p:cNvSpPr/>
          <p:nvPr/>
        </p:nvSpPr>
        <p:spPr>
          <a:xfrm>
            <a:off x="6444208" y="3501008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6269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5163269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34 Conector recto"/>
          <p:cNvCxnSpPr/>
          <p:nvPr/>
        </p:nvCxnSpPr>
        <p:spPr>
          <a:xfrm>
            <a:off x="5652120" y="465313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V="1">
            <a:off x="6012160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687625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flipV="1">
            <a:off x="795637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flipV="1">
            <a:off x="8388424" y="42210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4860032" y="400506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Proxy POP/IMAP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 flipV="1">
            <a:off x="7956376" y="2780928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6156176" y="285293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POP/IMAP anunciada con prioridad 20</a:t>
            </a:r>
            <a:endParaRPr lang="es-ES" dirty="0"/>
          </a:p>
        </p:txBody>
      </p:sp>
      <p:sp>
        <p:nvSpPr>
          <p:cNvPr id="26" name="25 Forma libre"/>
          <p:cNvSpPr/>
          <p:nvPr/>
        </p:nvSpPr>
        <p:spPr>
          <a:xfrm rot="442336">
            <a:off x="2215467" y="1497756"/>
            <a:ext cx="680617" cy="3718474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Forma libre"/>
          <p:cNvSpPr/>
          <p:nvPr/>
        </p:nvSpPr>
        <p:spPr>
          <a:xfrm>
            <a:off x="3347864" y="1484784"/>
            <a:ext cx="5400599" cy="3600400"/>
          </a:xfrm>
          <a:custGeom>
            <a:avLst/>
            <a:gdLst>
              <a:gd name="connsiteX0" fmla="*/ 0 w 5106538"/>
              <a:gd name="connsiteY0" fmla="*/ 25021 h 3860042"/>
              <a:gd name="connsiteX1" fmla="*/ 4490114 w 5106538"/>
              <a:gd name="connsiteY1" fmla="*/ 639170 h 3860042"/>
              <a:gd name="connsiteX2" fmla="*/ 3698544 w 5106538"/>
              <a:gd name="connsiteY2" fmla="*/ 3860042 h 3860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6538" h="3860042">
                <a:moveTo>
                  <a:pt x="0" y="25021"/>
                </a:moveTo>
                <a:cubicBezTo>
                  <a:pt x="1936845" y="12510"/>
                  <a:pt x="3873690" y="0"/>
                  <a:pt x="4490114" y="639170"/>
                </a:cubicBezTo>
                <a:cubicBezTo>
                  <a:pt x="5106538" y="1278340"/>
                  <a:pt x="4402541" y="2569191"/>
                  <a:pt x="3698544" y="3860042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95936" y="141277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POP/IMAP</a:t>
            </a:r>
            <a:endParaRPr lang="es-ES" dirty="0"/>
          </a:p>
        </p:txBody>
      </p:sp>
      <p:sp>
        <p:nvSpPr>
          <p:cNvPr id="45" name="44 Nube"/>
          <p:cNvSpPr/>
          <p:nvPr/>
        </p:nvSpPr>
        <p:spPr>
          <a:xfrm>
            <a:off x="899592" y="1052736"/>
            <a:ext cx="2808312" cy="5760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Usuario</a:t>
            </a:r>
            <a:endParaRPr lang="es-E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Disco magnético"/>
          <p:cNvSpPr/>
          <p:nvPr/>
        </p:nvSpPr>
        <p:spPr>
          <a:xfrm>
            <a:off x="7092280" y="3573016"/>
            <a:ext cx="1584176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Controlador NFS sede B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Buzón balanceado 6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4189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0240" y="538537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0560" y="538537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3378299" y="5994400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360040" y="4875237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720080" y="4875237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584176" y="4875237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2664296" y="4875237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5616624" y="4875237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3096344" y="4443189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240360" y="3219053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NFS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960440" y="4515197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NFS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3096344" y="3291061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1924154" y="2337532"/>
            <a:ext cx="1192251" cy="313119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1656184" y="3003029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NFS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792088" y="2859013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1152128" y="2426965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2016224" y="2426965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3096344" y="2859013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6048672" y="2426965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3528392" y="2426965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5148064" y="285293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Buzones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072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2261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8312" y="1274837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8632" y="1274837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2" name="41 Conector recto"/>
          <p:cNvCxnSpPr>
            <a:stCxn id="40" idx="3"/>
            <a:endCxn id="41" idx="1"/>
          </p:cNvCxnSpPr>
          <p:nvPr/>
        </p:nvCxnSpPr>
        <p:spPr>
          <a:xfrm>
            <a:off x="4026371" y="1883867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1" name="50 Disco magnético"/>
          <p:cNvSpPr/>
          <p:nvPr/>
        </p:nvSpPr>
        <p:spPr>
          <a:xfrm>
            <a:off x="2339752" y="3573016"/>
            <a:ext cx="1584176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Controlador NFS sede A</a:t>
            </a:r>
            <a:endParaRPr lang="es-ES" dirty="0"/>
          </a:p>
        </p:txBody>
      </p:sp>
      <p:cxnSp>
        <p:nvCxnSpPr>
          <p:cNvPr id="52" name="51 Conector recto"/>
          <p:cNvCxnSpPr/>
          <p:nvPr/>
        </p:nvCxnSpPr>
        <p:spPr>
          <a:xfrm>
            <a:off x="4139952" y="3933056"/>
            <a:ext cx="2664296" cy="0"/>
          </a:xfrm>
          <a:prstGeom prst="line">
            <a:avLst/>
          </a:prstGeom>
          <a:ln>
            <a:prstDash val="dash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4" name="53 CuadroTexto"/>
          <p:cNvSpPr txBox="1"/>
          <p:nvPr/>
        </p:nvSpPr>
        <p:spPr>
          <a:xfrm>
            <a:off x="4067944" y="40050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de datos remota</a:t>
            </a:r>
            <a:endParaRPr lang="es-E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DNS balanceado 1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00506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9845" y="400506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01114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01114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4853955" y="4620171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10 Cubo"/>
          <p:cNvSpPr/>
          <p:nvPr/>
        </p:nvSpPr>
        <p:spPr>
          <a:xfrm>
            <a:off x="3275856" y="234888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1835696" y="3501008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2195736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059832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39952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7092280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788024" y="170080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DNS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436096" y="31409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DNS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4572000" y="191683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3347864" y="1769621"/>
            <a:ext cx="861049" cy="2300193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3131840" y="162880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DNS</a:t>
            </a:r>
            <a:endParaRPr lang="es-E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DNS balanceado 2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1693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bo"/>
          <p:cNvSpPr/>
          <p:nvPr/>
        </p:nvSpPr>
        <p:spPr>
          <a:xfrm>
            <a:off x="683568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467544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827584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69168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277180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1979712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2843808" y="31409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DNS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843808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DNS Resolver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2699792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1023547" y="2340422"/>
            <a:ext cx="1192251" cy="313119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1763688" y="299695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</a:t>
            </a:r>
          </a:p>
          <a:p>
            <a:r>
              <a:rPr lang="es-ES" dirty="0" smtClean="0"/>
              <a:t>DNS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1259632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212372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2699792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3635896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-36512" y="27809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SMTP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9765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0245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42 Cubo"/>
          <p:cNvSpPr/>
          <p:nvPr/>
        </p:nvSpPr>
        <p:spPr>
          <a:xfrm>
            <a:off x="5652120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44" name="43 Conector recto"/>
          <p:cNvCxnSpPr/>
          <p:nvPr/>
        </p:nvCxnSpPr>
        <p:spPr>
          <a:xfrm>
            <a:off x="5436096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V="1">
            <a:off x="5796136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666023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flipV="1">
            <a:off x="774035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V="1">
            <a:off x="6948264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7380312" y="33477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DNS</a:t>
            </a:r>
            <a:endParaRPr lang="es-ES" dirty="0"/>
          </a:p>
        </p:txBody>
      </p:sp>
      <p:sp>
        <p:nvSpPr>
          <p:cNvPr id="50" name="49 CuadroTexto"/>
          <p:cNvSpPr txBox="1"/>
          <p:nvPr/>
        </p:nvSpPr>
        <p:spPr>
          <a:xfrm>
            <a:off x="7092280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DNS Resolver</a:t>
            </a:r>
            <a:endParaRPr lang="es-ES" dirty="0"/>
          </a:p>
        </p:txBody>
      </p:sp>
      <p:cxnSp>
        <p:nvCxnSpPr>
          <p:cNvPr id="51" name="50 Conector recto"/>
          <p:cNvCxnSpPr/>
          <p:nvPr/>
        </p:nvCxnSpPr>
        <p:spPr>
          <a:xfrm flipV="1">
            <a:off x="7668344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Forma libre"/>
          <p:cNvSpPr/>
          <p:nvPr/>
        </p:nvSpPr>
        <p:spPr>
          <a:xfrm rot="442336" flipH="1">
            <a:off x="7197284" y="2460204"/>
            <a:ext cx="654089" cy="281065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CuadroTexto"/>
          <p:cNvSpPr txBox="1"/>
          <p:nvPr/>
        </p:nvSpPr>
        <p:spPr>
          <a:xfrm>
            <a:off x="6732240" y="299695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DNS</a:t>
            </a:r>
            <a:endParaRPr lang="es-ES" dirty="0"/>
          </a:p>
        </p:txBody>
      </p:sp>
      <p:cxnSp>
        <p:nvCxnSpPr>
          <p:cNvPr id="54" name="53 Conector recto"/>
          <p:cNvCxnSpPr/>
          <p:nvPr/>
        </p:nvCxnSpPr>
        <p:spPr>
          <a:xfrm>
            <a:off x="5868144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flipV="1">
            <a:off x="6228184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V="1">
            <a:off x="7092280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flipV="1">
            <a:off x="7668344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flipV="1">
            <a:off x="860444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4932040" y="27809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SMTP</a:t>
            </a:r>
            <a:endParaRPr lang="es-ES" dirty="0"/>
          </a:p>
        </p:txBody>
      </p:sp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8317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62 CuadroTexto"/>
          <p:cNvSpPr txBox="1"/>
          <p:nvPr/>
        </p:nvSpPr>
        <p:spPr>
          <a:xfrm>
            <a:off x="683568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A</a:t>
            </a:r>
            <a:endParaRPr lang="es-ES" dirty="0"/>
          </a:p>
        </p:txBody>
      </p:sp>
      <p:sp>
        <p:nvSpPr>
          <p:cNvPr id="64" name="63 CuadroTexto"/>
          <p:cNvSpPr txBox="1"/>
          <p:nvPr/>
        </p:nvSpPr>
        <p:spPr>
          <a:xfrm>
            <a:off x="5940152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B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Esquema LDAP correo</a:t>
            </a:r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>
            <a:off x="3203848" y="4427820"/>
            <a:ext cx="1152128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Slave LDAP 1</a:t>
            </a:r>
            <a:endParaRPr lang="es-ES" dirty="0"/>
          </a:p>
        </p:txBody>
      </p:sp>
      <p:sp>
        <p:nvSpPr>
          <p:cNvPr id="67" name="66 Rectángulo"/>
          <p:cNvSpPr/>
          <p:nvPr/>
        </p:nvSpPr>
        <p:spPr>
          <a:xfrm>
            <a:off x="6372200" y="4427820"/>
            <a:ext cx="115212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Slave LDAP</a:t>
            </a:r>
            <a:endParaRPr lang="es-ES" dirty="0"/>
          </a:p>
        </p:txBody>
      </p:sp>
      <p:sp>
        <p:nvSpPr>
          <p:cNvPr id="79" name="78 Rectángulo"/>
          <p:cNvSpPr/>
          <p:nvPr/>
        </p:nvSpPr>
        <p:spPr>
          <a:xfrm>
            <a:off x="4788024" y="2492896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Master</a:t>
            </a:r>
            <a:r>
              <a:rPr lang="es-ES" dirty="0" smtClean="0"/>
              <a:t> LDAP</a:t>
            </a:r>
            <a:endParaRPr lang="es-ES" dirty="0"/>
          </a:p>
        </p:txBody>
      </p:sp>
      <p:cxnSp>
        <p:nvCxnSpPr>
          <p:cNvPr id="93" name="92 Conector recto de flecha"/>
          <p:cNvCxnSpPr/>
          <p:nvPr/>
        </p:nvCxnSpPr>
        <p:spPr>
          <a:xfrm flipH="1">
            <a:off x="3419872" y="3356992"/>
            <a:ext cx="1440160" cy="10081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1" name="100 Conector recto de flecha"/>
          <p:cNvCxnSpPr>
            <a:endCxn id="67" idx="0"/>
          </p:cNvCxnSpPr>
          <p:nvPr/>
        </p:nvCxnSpPr>
        <p:spPr>
          <a:xfrm>
            <a:off x="5796136" y="3356992"/>
            <a:ext cx="1152128" cy="107082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6516216" y="364502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LDAP PUSH (replicación)</a:t>
            </a:r>
            <a:endParaRPr lang="es-ES" dirty="0"/>
          </a:p>
        </p:txBody>
      </p:sp>
      <p:sp>
        <p:nvSpPr>
          <p:cNvPr id="21" name="20 Rectángulo"/>
          <p:cNvSpPr/>
          <p:nvPr/>
        </p:nvSpPr>
        <p:spPr>
          <a:xfrm>
            <a:off x="6372200" y="4437112"/>
            <a:ext cx="1152128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Slave LDAP 2</a:t>
            </a:r>
            <a:endParaRPr lang="es-ES" dirty="0"/>
          </a:p>
        </p:txBody>
      </p:sp>
      <p:cxnSp>
        <p:nvCxnSpPr>
          <p:cNvPr id="22" name="21 Conector recto de flecha"/>
          <p:cNvCxnSpPr/>
          <p:nvPr/>
        </p:nvCxnSpPr>
        <p:spPr>
          <a:xfrm flipH="1">
            <a:off x="5652120" y="1412776"/>
            <a:ext cx="1440160" cy="100811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7236296" y="620688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Cambios sobre datos en el servicio de directorio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211960" y="371703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LDAP PUSH (replicación)</a:t>
            </a:r>
            <a:endParaRPr lang="es-ES" dirty="0"/>
          </a:p>
        </p:txBody>
      </p:sp>
      <p:sp>
        <p:nvSpPr>
          <p:cNvPr id="25" name="24 Rectángulo"/>
          <p:cNvSpPr/>
          <p:nvPr/>
        </p:nvSpPr>
        <p:spPr>
          <a:xfrm>
            <a:off x="3203848" y="5921896"/>
            <a:ext cx="4392488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Servicios</a:t>
            </a:r>
            <a:endParaRPr lang="es-ES" dirty="0"/>
          </a:p>
        </p:txBody>
      </p:sp>
      <p:cxnSp>
        <p:nvCxnSpPr>
          <p:cNvPr id="26" name="25 Conector recto de flecha"/>
          <p:cNvCxnSpPr/>
          <p:nvPr/>
        </p:nvCxnSpPr>
        <p:spPr>
          <a:xfrm flipV="1">
            <a:off x="3779912" y="5373216"/>
            <a:ext cx="0" cy="50405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flipV="1">
            <a:off x="6948264" y="5445224"/>
            <a:ext cx="0" cy="50405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3851920" y="537321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Consultas LDAP</a:t>
            </a:r>
            <a:endParaRPr lang="es-ES" dirty="0"/>
          </a:p>
        </p:txBody>
      </p:sp>
      <p:sp>
        <p:nvSpPr>
          <p:cNvPr id="32" name="31 CuadroTexto"/>
          <p:cNvSpPr txBox="1"/>
          <p:nvPr/>
        </p:nvSpPr>
        <p:spPr>
          <a:xfrm>
            <a:off x="7092280" y="544522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Consultas LDAP</a:t>
            </a:r>
            <a:endParaRPr lang="es-E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escalera DNS 1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90770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99593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6084168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331640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Pasarela SMTP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75856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Servicio DNS Resolver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508104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DNS ROOT SERVER</a:t>
            </a:r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483768" y="2132856"/>
            <a:ext cx="1296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Consulta de información DNS</a:t>
            </a:r>
            <a:endParaRPr lang="es-ES" sz="1400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3995936" y="2655496"/>
            <a:ext cx="0" cy="32217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2915816" y="38610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Búsqueda  NSLOOKUP</a:t>
            </a:r>
            <a:endParaRPr lang="es-ES" sz="1400" dirty="0"/>
          </a:p>
        </p:txBody>
      </p:sp>
      <p:cxnSp>
        <p:nvCxnSpPr>
          <p:cNvPr id="27" name="26 Conector recto de flecha"/>
          <p:cNvCxnSpPr/>
          <p:nvPr/>
        </p:nvCxnSpPr>
        <p:spPr>
          <a:xfrm flipH="1">
            <a:off x="1907704" y="5877272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627784" y="585752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1907704" y="2223448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8244408" y="1700808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7668344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SOA SERVER</a:t>
            </a:r>
            <a:endParaRPr lang="es-ES" dirty="0"/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3995936" y="2708920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3995936" y="3789040"/>
            <a:ext cx="42484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 flipH="1">
            <a:off x="3995936" y="4725144"/>
            <a:ext cx="424847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 flipH="1">
            <a:off x="3995936" y="3501008"/>
            <a:ext cx="20882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CuadroTexto"/>
          <p:cNvSpPr txBox="1"/>
          <p:nvPr/>
        </p:nvSpPr>
        <p:spPr>
          <a:xfrm>
            <a:off x="4572000" y="2420888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Lookup</a:t>
            </a:r>
            <a:r>
              <a:rPr lang="es-ES" sz="1400" dirty="0" smtClean="0"/>
              <a:t> SOA</a:t>
            </a:r>
            <a:endParaRPr lang="es-ES" sz="1400" dirty="0"/>
          </a:p>
        </p:txBody>
      </p:sp>
      <p:sp>
        <p:nvSpPr>
          <p:cNvPr id="54" name="53 CuadroTexto"/>
          <p:cNvSpPr txBox="1"/>
          <p:nvPr/>
        </p:nvSpPr>
        <p:spPr>
          <a:xfrm>
            <a:off x="4644008" y="292494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sp>
        <p:nvSpPr>
          <p:cNvPr id="55" name="54 CuadroTexto"/>
          <p:cNvSpPr txBox="1"/>
          <p:nvPr/>
        </p:nvSpPr>
        <p:spPr>
          <a:xfrm>
            <a:off x="6228184" y="3789040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Lookup</a:t>
            </a:r>
            <a:r>
              <a:rPr lang="es-ES" sz="1400" dirty="0" smtClean="0"/>
              <a:t> </a:t>
            </a:r>
            <a:r>
              <a:rPr lang="es-ES" sz="1400" dirty="0" err="1" smtClean="0"/>
              <a:t>Info</a:t>
            </a:r>
            <a:endParaRPr lang="es-ES" sz="1400" dirty="0"/>
          </a:p>
        </p:txBody>
      </p:sp>
      <p:sp>
        <p:nvSpPr>
          <p:cNvPr id="56" name="55 CuadroTexto"/>
          <p:cNvSpPr txBox="1"/>
          <p:nvPr/>
        </p:nvSpPr>
        <p:spPr>
          <a:xfrm>
            <a:off x="5436096" y="54452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Tiempo de respuesta y ejecución DNS Resolver</a:t>
            </a:r>
            <a:endParaRPr lang="es-ES" dirty="0"/>
          </a:p>
        </p:txBody>
      </p:sp>
      <p:graphicFrame>
        <p:nvGraphicFramePr>
          <p:cNvPr id="46" name="45 Gráfico"/>
          <p:cNvGraphicFramePr/>
          <p:nvPr/>
        </p:nvGraphicFramePr>
        <p:xfrm>
          <a:off x="611560" y="1397000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Tiempo de respuesta y ejecución MDA</a:t>
            </a:r>
            <a:endParaRPr lang="es-ES" dirty="0"/>
          </a:p>
        </p:txBody>
      </p:sp>
      <p:graphicFrame>
        <p:nvGraphicFramePr>
          <p:cNvPr id="46" name="45 Gráfico"/>
          <p:cNvGraphicFramePr/>
          <p:nvPr/>
        </p:nvGraphicFramePr>
        <p:xfrm>
          <a:off x="611560" y="1397000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LDAP balanceado 1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00506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9845" y="400506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01114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01114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4853955" y="4620171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10 Cubo"/>
          <p:cNvSpPr/>
          <p:nvPr/>
        </p:nvSpPr>
        <p:spPr>
          <a:xfrm>
            <a:off x="3275856" y="234888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1835696" y="3501008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2195736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059832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39952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7092280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788024" y="170080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directorio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436096" y="314096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directorio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4572000" y="191683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3347864" y="1769621"/>
            <a:ext cx="861049" cy="2300193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2339752" y="162880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Consulta Directorio</a:t>
            </a:r>
            <a:endParaRPr lang="es-E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LDAP balanceado 2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1693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bo"/>
          <p:cNvSpPr/>
          <p:nvPr/>
        </p:nvSpPr>
        <p:spPr>
          <a:xfrm>
            <a:off x="683568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467544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827584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69168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277180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1979712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2771800" y="306896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directorio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843808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directorio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2699792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1023547" y="2340422"/>
            <a:ext cx="1192251" cy="313119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1547664" y="299695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</a:t>
            </a:r>
          </a:p>
          <a:p>
            <a:r>
              <a:rPr lang="es-ES" dirty="0" smtClean="0"/>
              <a:t>Directorio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1259632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212372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2699792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3635896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-36512" y="278092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SMTP, MDA  o IMAP/POP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9765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0245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42 Cubo"/>
          <p:cNvSpPr/>
          <p:nvPr/>
        </p:nvSpPr>
        <p:spPr>
          <a:xfrm>
            <a:off x="5652120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44" name="43 Conector recto"/>
          <p:cNvCxnSpPr/>
          <p:nvPr/>
        </p:nvCxnSpPr>
        <p:spPr>
          <a:xfrm>
            <a:off x="5436096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V="1">
            <a:off x="5796136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666023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flipV="1">
            <a:off x="774035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V="1">
            <a:off x="6948264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7668344" y="306896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directorio</a:t>
            </a:r>
            <a:endParaRPr lang="es-ES" dirty="0"/>
          </a:p>
        </p:txBody>
      </p:sp>
      <p:sp>
        <p:nvSpPr>
          <p:cNvPr id="50" name="49 CuadroTexto"/>
          <p:cNvSpPr txBox="1"/>
          <p:nvPr/>
        </p:nvSpPr>
        <p:spPr>
          <a:xfrm>
            <a:off x="7092280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directorio</a:t>
            </a:r>
            <a:endParaRPr lang="es-ES" dirty="0"/>
          </a:p>
        </p:txBody>
      </p:sp>
      <p:cxnSp>
        <p:nvCxnSpPr>
          <p:cNvPr id="51" name="50 Conector recto"/>
          <p:cNvCxnSpPr/>
          <p:nvPr/>
        </p:nvCxnSpPr>
        <p:spPr>
          <a:xfrm flipV="1">
            <a:off x="7668344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Forma libre"/>
          <p:cNvSpPr/>
          <p:nvPr/>
        </p:nvSpPr>
        <p:spPr>
          <a:xfrm rot="442336" flipH="1">
            <a:off x="7197284" y="2460204"/>
            <a:ext cx="654089" cy="281065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CuadroTexto"/>
          <p:cNvSpPr txBox="1"/>
          <p:nvPr/>
        </p:nvSpPr>
        <p:spPr>
          <a:xfrm>
            <a:off x="6516216" y="3009726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</a:t>
            </a:r>
          </a:p>
          <a:p>
            <a:r>
              <a:rPr lang="es-ES" dirty="0" smtClean="0"/>
              <a:t>Directorio</a:t>
            </a:r>
            <a:endParaRPr lang="es-ES" dirty="0"/>
          </a:p>
        </p:txBody>
      </p:sp>
      <p:cxnSp>
        <p:nvCxnSpPr>
          <p:cNvPr id="54" name="53 Conector recto"/>
          <p:cNvCxnSpPr/>
          <p:nvPr/>
        </p:nvCxnSpPr>
        <p:spPr>
          <a:xfrm>
            <a:off x="5868144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flipV="1">
            <a:off x="6228184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V="1">
            <a:off x="7092280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flipV="1">
            <a:off x="7668344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flipV="1">
            <a:off x="860444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4932040" y="278092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SMTP, MDA  o IMAP/POP</a:t>
            </a:r>
            <a:endParaRPr lang="es-ES" dirty="0"/>
          </a:p>
        </p:txBody>
      </p:sp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8317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62 CuadroTexto"/>
          <p:cNvSpPr txBox="1"/>
          <p:nvPr/>
        </p:nvSpPr>
        <p:spPr>
          <a:xfrm>
            <a:off x="683568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A</a:t>
            </a:r>
            <a:endParaRPr lang="es-ES" dirty="0"/>
          </a:p>
        </p:txBody>
      </p:sp>
      <p:sp>
        <p:nvSpPr>
          <p:cNvPr id="64" name="63 CuadroTexto"/>
          <p:cNvSpPr txBox="1"/>
          <p:nvPr/>
        </p:nvSpPr>
        <p:spPr>
          <a:xfrm>
            <a:off x="5940152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B</a:t>
            </a:r>
            <a:endParaRPr lang="es-E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escalera frontal HTTP 1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18762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27585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364088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611560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Usuario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555776" y="12687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Frontal HTTP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355976" y="126876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Servidor de Aplicaciones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1187624" y="1998132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1403648" y="15567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 TCP</a:t>
            </a:r>
            <a:endParaRPr lang="es-ES" sz="1400" dirty="0"/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3275856" y="3861048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563888" y="414908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Servicio Aplicación</a:t>
            </a:r>
            <a:endParaRPr lang="es-ES" sz="1400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5364088" y="4324160"/>
            <a:ext cx="0" cy="1337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5436096" y="463397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Servicio aplicaciones</a:t>
            </a:r>
            <a:endParaRPr lang="es-ES" sz="1400" dirty="0"/>
          </a:p>
        </p:txBody>
      </p:sp>
      <p:cxnSp>
        <p:nvCxnSpPr>
          <p:cNvPr id="23" name="22 Conector recto de flecha"/>
          <p:cNvCxnSpPr/>
          <p:nvPr/>
        </p:nvCxnSpPr>
        <p:spPr>
          <a:xfrm flipH="1">
            <a:off x="3275856" y="5661248"/>
            <a:ext cx="20882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6228184" y="530120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187624" y="3429000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1619672" y="321297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HTTP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3275856" y="3901404"/>
            <a:ext cx="0" cy="2119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1979712" y="4509120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petición HTTP</a:t>
            </a:r>
            <a:endParaRPr lang="es-ES" sz="1400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1187624" y="6021288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1691680" y="614614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  <p:cxnSp>
        <p:nvCxnSpPr>
          <p:cNvPr id="25" name="24 Conector recto"/>
          <p:cNvCxnSpPr/>
          <p:nvPr/>
        </p:nvCxnSpPr>
        <p:spPr>
          <a:xfrm>
            <a:off x="7596336" y="1700808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6948264" y="1124744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Almacenamiento compartido</a:t>
            </a:r>
            <a:endParaRPr lang="es-ES" dirty="0"/>
          </a:p>
        </p:txBody>
      </p:sp>
      <p:cxnSp>
        <p:nvCxnSpPr>
          <p:cNvPr id="32" name="31 Conector recto de flecha"/>
          <p:cNvCxnSpPr/>
          <p:nvPr/>
        </p:nvCxnSpPr>
        <p:spPr>
          <a:xfrm flipH="1">
            <a:off x="1187624" y="2492896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1907704" y="249289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8" name="37 Conector recto de flecha"/>
          <p:cNvCxnSpPr/>
          <p:nvPr/>
        </p:nvCxnSpPr>
        <p:spPr>
          <a:xfrm>
            <a:off x="3275856" y="3861048"/>
            <a:ext cx="43204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 flipH="1">
            <a:off x="3275856" y="5013176"/>
            <a:ext cx="432048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7596336" y="450912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59 CuadroTexto"/>
          <p:cNvSpPr txBox="1"/>
          <p:nvPr/>
        </p:nvSpPr>
        <p:spPr>
          <a:xfrm>
            <a:off x="4067944" y="585752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sp>
        <p:nvSpPr>
          <p:cNvPr id="61" name="60 CuadroTexto"/>
          <p:cNvSpPr txBox="1"/>
          <p:nvPr/>
        </p:nvSpPr>
        <p:spPr>
          <a:xfrm>
            <a:off x="5580112" y="364502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Fichero almacenamiento</a:t>
            </a:r>
            <a:endParaRPr lang="es-ES" sz="1400" dirty="0"/>
          </a:p>
        </p:txBody>
      </p:sp>
      <p:sp>
        <p:nvSpPr>
          <p:cNvPr id="62" name="61 CuadroTexto"/>
          <p:cNvSpPr txBox="1"/>
          <p:nvPr/>
        </p:nvSpPr>
        <p:spPr>
          <a:xfrm>
            <a:off x="7668344" y="4509120"/>
            <a:ext cx="755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Lectura fichero</a:t>
            </a:r>
            <a:endParaRPr lang="es-ES" sz="14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escalera frontal HTTP 2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18762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27585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364088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611560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Usuario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555776" y="12687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Frontal HTTP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355976" y="126876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Servidor de Aplicaciones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1187624" y="1998132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1403648" y="15567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 TCP</a:t>
            </a:r>
            <a:endParaRPr lang="es-ES" sz="1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331640" y="602128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Servicio Aplicación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187624" y="3429000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1619672" y="321297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HTTP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3275856" y="3901404"/>
            <a:ext cx="0" cy="2476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3347864" y="3068960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petición HTTP</a:t>
            </a:r>
            <a:endParaRPr lang="es-ES" sz="1400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1187624" y="4149080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1475656" y="393305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  <p:cxnSp>
        <p:nvCxnSpPr>
          <p:cNvPr id="25" name="24 Conector recto"/>
          <p:cNvCxnSpPr/>
          <p:nvPr/>
        </p:nvCxnSpPr>
        <p:spPr>
          <a:xfrm>
            <a:off x="7596336" y="1700808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6948264" y="1124744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Almacenamiento compartido</a:t>
            </a:r>
            <a:endParaRPr lang="es-ES" dirty="0"/>
          </a:p>
        </p:txBody>
      </p:sp>
      <p:cxnSp>
        <p:nvCxnSpPr>
          <p:cNvPr id="32" name="31 Conector recto de flecha"/>
          <p:cNvCxnSpPr/>
          <p:nvPr/>
        </p:nvCxnSpPr>
        <p:spPr>
          <a:xfrm flipH="1">
            <a:off x="1187624" y="2492896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1907704" y="249289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9" name="38 Conector recto de flecha"/>
          <p:cNvCxnSpPr/>
          <p:nvPr/>
        </p:nvCxnSpPr>
        <p:spPr>
          <a:xfrm>
            <a:off x="1187624" y="4941168"/>
            <a:ext cx="41764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 flipH="1">
            <a:off x="1187624" y="5517232"/>
            <a:ext cx="41764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1907704" y="5569495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sp>
        <p:nvSpPr>
          <p:cNvPr id="48" name="47 CuadroTexto"/>
          <p:cNvSpPr txBox="1"/>
          <p:nvPr/>
        </p:nvSpPr>
        <p:spPr>
          <a:xfrm>
            <a:off x="1835696" y="458112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 TCP</a:t>
            </a:r>
            <a:endParaRPr lang="es-ES" sz="1400" dirty="0"/>
          </a:p>
        </p:txBody>
      </p:sp>
      <p:cxnSp>
        <p:nvCxnSpPr>
          <p:cNvPr id="53" name="52 Conector recto de flecha"/>
          <p:cNvCxnSpPr/>
          <p:nvPr/>
        </p:nvCxnSpPr>
        <p:spPr>
          <a:xfrm flipH="1">
            <a:off x="1187624" y="6453336"/>
            <a:ext cx="41764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>
            <a:off x="1187624" y="5949280"/>
            <a:ext cx="41764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3635896" y="657760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Esquema Frontal HTTP balanceado 1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00506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9845" y="400506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01114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01114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4853955" y="4620171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10 Cubo"/>
          <p:cNvSpPr/>
          <p:nvPr/>
        </p:nvSpPr>
        <p:spPr>
          <a:xfrm>
            <a:off x="3275856" y="234888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1835696" y="3501008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2195736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059832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39952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7092280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788024" y="170080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HTTP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436096" y="314096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frontales HTTP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4572000" y="191683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3347864" y="1769621"/>
            <a:ext cx="861049" cy="2300193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2339752" y="162880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Consulta HTTP</a:t>
            </a:r>
            <a:endParaRPr lang="es-E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Esquema Frontal HTTP balanceado 2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5709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163269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bo"/>
          <p:cNvSpPr/>
          <p:nvPr/>
        </p:nvSpPr>
        <p:spPr>
          <a:xfrm>
            <a:off x="2051720" y="3501008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611560" y="465313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971600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83569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291581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3347864" y="42210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347864" y="285467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HTTP anunciada con prioridad 10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51520" y="429309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HTTP</a:t>
            </a:r>
            <a:endParaRPr lang="es-ES" dirty="0"/>
          </a:p>
        </p:txBody>
      </p:sp>
      <p:cxnSp>
        <p:nvCxnSpPr>
          <p:cNvPr id="23" name="22 Conector recto"/>
          <p:cNvCxnSpPr>
            <a:endCxn id="22" idx="3"/>
          </p:cNvCxnSpPr>
          <p:nvPr/>
        </p:nvCxnSpPr>
        <p:spPr>
          <a:xfrm flipV="1">
            <a:off x="3347864" y="2780928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1907704" y="278092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HTTP</a:t>
            </a:r>
            <a:endParaRPr lang="es-ES" dirty="0"/>
          </a:p>
        </p:txBody>
      </p:sp>
      <p:sp>
        <p:nvSpPr>
          <p:cNvPr id="22" name="21 Cilindro"/>
          <p:cNvSpPr/>
          <p:nvPr/>
        </p:nvSpPr>
        <p:spPr>
          <a:xfrm>
            <a:off x="2771800" y="2132856"/>
            <a:ext cx="1296144" cy="6480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Router</a:t>
            </a:r>
            <a:r>
              <a:rPr lang="es-ES" dirty="0" smtClean="0"/>
              <a:t> sede A</a:t>
            </a:r>
            <a:endParaRPr lang="es-ES" dirty="0"/>
          </a:p>
        </p:txBody>
      </p:sp>
      <p:sp>
        <p:nvSpPr>
          <p:cNvPr id="29" name="28 Cilindro"/>
          <p:cNvSpPr/>
          <p:nvPr/>
        </p:nvSpPr>
        <p:spPr>
          <a:xfrm>
            <a:off x="7236296" y="2132856"/>
            <a:ext cx="1296144" cy="6480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Router</a:t>
            </a:r>
            <a:r>
              <a:rPr lang="es-ES" dirty="0" smtClean="0"/>
              <a:t> sede B</a:t>
            </a:r>
            <a:endParaRPr lang="es-ES" dirty="0"/>
          </a:p>
        </p:txBody>
      </p:sp>
      <p:sp>
        <p:nvSpPr>
          <p:cNvPr id="30" name="29 Cubo"/>
          <p:cNvSpPr/>
          <p:nvPr/>
        </p:nvSpPr>
        <p:spPr>
          <a:xfrm>
            <a:off x="6444208" y="3501008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6269" y="5157192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5163269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34 Conector recto"/>
          <p:cNvCxnSpPr/>
          <p:nvPr/>
        </p:nvCxnSpPr>
        <p:spPr>
          <a:xfrm>
            <a:off x="5652120" y="4653136"/>
            <a:ext cx="3456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V="1">
            <a:off x="6012160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687625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flipV="1">
            <a:off x="7956376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flipV="1">
            <a:off x="8388424" y="42210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5292080" y="429309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HTTP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 flipV="1">
            <a:off x="7956376" y="2780928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6156176" y="285293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HTTP anunciada con prioridad 20</a:t>
            </a:r>
            <a:endParaRPr lang="es-ES" dirty="0"/>
          </a:p>
        </p:txBody>
      </p:sp>
      <p:sp>
        <p:nvSpPr>
          <p:cNvPr id="26" name="25 Forma libre"/>
          <p:cNvSpPr/>
          <p:nvPr/>
        </p:nvSpPr>
        <p:spPr>
          <a:xfrm rot="442336">
            <a:off x="2215467" y="1497756"/>
            <a:ext cx="680617" cy="3718474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Forma libre"/>
          <p:cNvSpPr/>
          <p:nvPr/>
        </p:nvSpPr>
        <p:spPr>
          <a:xfrm>
            <a:off x="3347864" y="1484784"/>
            <a:ext cx="5400599" cy="3600400"/>
          </a:xfrm>
          <a:custGeom>
            <a:avLst/>
            <a:gdLst>
              <a:gd name="connsiteX0" fmla="*/ 0 w 5106538"/>
              <a:gd name="connsiteY0" fmla="*/ 25021 h 3860042"/>
              <a:gd name="connsiteX1" fmla="*/ 4490114 w 5106538"/>
              <a:gd name="connsiteY1" fmla="*/ 639170 h 3860042"/>
              <a:gd name="connsiteX2" fmla="*/ 3698544 w 5106538"/>
              <a:gd name="connsiteY2" fmla="*/ 3860042 h 3860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6538" h="3860042">
                <a:moveTo>
                  <a:pt x="0" y="25021"/>
                </a:moveTo>
                <a:cubicBezTo>
                  <a:pt x="1936845" y="12510"/>
                  <a:pt x="3873690" y="0"/>
                  <a:pt x="4490114" y="639170"/>
                </a:cubicBezTo>
                <a:cubicBezTo>
                  <a:pt x="5106538" y="1278340"/>
                  <a:pt x="4402541" y="2569191"/>
                  <a:pt x="3698544" y="3860042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3995936" y="1412776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HTTP</a:t>
            </a:r>
            <a:endParaRPr lang="es-ES" dirty="0"/>
          </a:p>
        </p:txBody>
      </p:sp>
      <p:sp>
        <p:nvSpPr>
          <p:cNvPr id="45" name="44 Nube"/>
          <p:cNvSpPr/>
          <p:nvPr/>
        </p:nvSpPr>
        <p:spPr>
          <a:xfrm>
            <a:off x="899592" y="1052736"/>
            <a:ext cx="2808312" cy="5760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Usuario o pasarela externa</a:t>
            </a:r>
            <a:endParaRPr lang="es-E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Diagrama escalera Servicio Aplicaciones 1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611560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2699792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478802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5496" y="12687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Frontal HTTP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475656" y="12687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Servidor de Aplicaciones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923928" y="126876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Servicio de Directorio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611560" y="1998132"/>
            <a:ext cx="2088232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827584" y="15567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de procesado</a:t>
            </a:r>
            <a:endParaRPr lang="es-ES" sz="1400" dirty="0"/>
          </a:p>
        </p:txBody>
      </p:sp>
      <p:cxnSp>
        <p:nvCxnSpPr>
          <p:cNvPr id="25" name="24 Conector recto"/>
          <p:cNvCxnSpPr/>
          <p:nvPr/>
        </p:nvCxnSpPr>
        <p:spPr>
          <a:xfrm>
            <a:off x="651621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6012160" y="1124744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Almacenamiento compartido</a:t>
            </a:r>
            <a:endParaRPr lang="es-ES" dirty="0"/>
          </a:p>
        </p:txBody>
      </p:sp>
      <p:cxnSp>
        <p:nvCxnSpPr>
          <p:cNvPr id="32" name="31 Conector recto de flecha"/>
          <p:cNvCxnSpPr/>
          <p:nvPr/>
        </p:nvCxnSpPr>
        <p:spPr>
          <a:xfrm flipH="1">
            <a:off x="611560" y="6453336"/>
            <a:ext cx="209661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1259632" y="623731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4" name="33 Conector recto"/>
          <p:cNvCxnSpPr/>
          <p:nvPr/>
        </p:nvCxnSpPr>
        <p:spPr>
          <a:xfrm>
            <a:off x="8316416" y="1700808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7740352" y="1126485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Gestor BBDD</a:t>
            </a:r>
            <a:endParaRPr lang="es-ES" dirty="0"/>
          </a:p>
        </p:txBody>
      </p:sp>
      <p:cxnSp>
        <p:nvCxnSpPr>
          <p:cNvPr id="45" name="44 Conector recto de flecha"/>
          <p:cNvCxnSpPr/>
          <p:nvPr/>
        </p:nvCxnSpPr>
        <p:spPr>
          <a:xfrm>
            <a:off x="2699792" y="2492896"/>
            <a:ext cx="2088232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2699792" y="2204864"/>
            <a:ext cx="0" cy="42484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>
            <a:off x="2699792" y="2852936"/>
            <a:ext cx="56166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>
            <a:off x="2699792" y="3212976"/>
            <a:ext cx="38164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 flipH="1">
            <a:off x="2699792" y="5085184"/>
            <a:ext cx="56166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 flipH="1">
            <a:off x="2699792" y="3861048"/>
            <a:ext cx="209661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 flipH="1">
            <a:off x="2699792" y="4005064"/>
            <a:ext cx="38164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 de flecha"/>
          <p:cNvCxnSpPr/>
          <p:nvPr/>
        </p:nvCxnSpPr>
        <p:spPr>
          <a:xfrm>
            <a:off x="4788024" y="2708920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 de flecha"/>
          <p:cNvCxnSpPr/>
          <p:nvPr/>
        </p:nvCxnSpPr>
        <p:spPr>
          <a:xfrm>
            <a:off x="8316416" y="3429000"/>
            <a:ext cx="0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 de flecha"/>
          <p:cNvCxnSpPr/>
          <p:nvPr/>
        </p:nvCxnSpPr>
        <p:spPr>
          <a:xfrm>
            <a:off x="6516216" y="36450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67 CuadroTexto"/>
          <p:cNvSpPr txBox="1"/>
          <p:nvPr/>
        </p:nvSpPr>
        <p:spPr>
          <a:xfrm>
            <a:off x="3275856" y="220486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AA</a:t>
            </a:r>
            <a:endParaRPr lang="es-ES" sz="1400" dirty="0"/>
          </a:p>
        </p:txBody>
      </p:sp>
      <p:sp>
        <p:nvSpPr>
          <p:cNvPr id="69" name="68 CuadroTexto"/>
          <p:cNvSpPr txBox="1"/>
          <p:nvPr/>
        </p:nvSpPr>
        <p:spPr>
          <a:xfrm>
            <a:off x="6588224" y="292494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Consultas BBDD</a:t>
            </a:r>
            <a:endParaRPr lang="es-ES" sz="1400" dirty="0"/>
          </a:p>
        </p:txBody>
      </p:sp>
      <p:sp>
        <p:nvSpPr>
          <p:cNvPr id="70" name="69 CuadroTexto"/>
          <p:cNvSpPr txBox="1"/>
          <p:nvPr/>
        </p:nvSpPr>
        <p:spPr>
          <a:xfrm>
            <a:off x="4932040" y="321297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Lecturas ficheros</a:t>
            </a:r>
            <a:endParaRPr lang="es-ES" sz="1400" dirty="0"/>
          </a:p>
        </p:txBody>
      </p:sp>
      <p:sp>
        <p:nvSpPr>
          <p:cNvPr id="71" name="70 CuadroTexto"/>
          <p:cNvSpPr txBox="1"/>
          <p:nvPr/>
        </p:nvSpPr>
        <p:spPr>
          <a:xfrm>
            <a:off x="3275856" y="36450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5508104" y="405732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sp>
        <p:nvSpPr>
          <p:cNvPr id="73" name="72 CuadroTexto"/>
          <p:cNvSpPr txBox="1"/>
          <p:nvPr/>
        </p:nvSpPr>
        <p:spPr>
          <a:xfrm>
            <a:off x="7236296" y="515719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sp>
        <p:nvSpPr>
          <p:cNvPr id="74" name="73 CuadroTexto"/>
          <p:cNvSpPr txBox="1"/>
          <p:nvPr/>
        </p:nvSpPr>
        <p:spPr>
          <a:xfrm>
            <a:off x="1475656" y="4201924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de servicio de aplicaciones</a:t>
            </a:r>
            <a:endParaRPr lang="es-E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Esquema CMS</a:t>
            </a:r>
            <a:endParaRPr lang="es-ES" dirty="0"/>
          </a:p>
        </p:txBody>
      </p:sp>
      <p:sp>
        <p:nvSpPr>
          <p:cNvPr id="25" name="24 Rectángulo"/>
          <p:cNvSpPr/>
          <p:nvPr/>
        </p:nvSpPr>
        <p:spPr>
          <a:xfrm>
            <a:off x="2339752" y="2702545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2492152" y="2854945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2644552" y="3007345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Frontales HTTP</a:t>
            </a:r>
            <a:endParaRPr lang="es-ES" dirty="0"/>
          </a:p>
        </p:txBody>
      </p:sp>
      <p:sp>
        <p:nvSpPr>
          <p:cNvPr id="39" name="38 Rectángulo redondeado"/>
          <p:cNvSpPr/>
          <p:nvPr/>
        </p:nvSpPr>
        <p:spPr>
          <a:xfrm>
            <a:off x="3979168" y="2702545"/>
            <a:ext cx="1080120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MDA</a:t>
            </a:r>
            <a:endParaRPr lang="es-ES" dirty="0"/>
          </a:p>
        </p:txBody>
      </p:sp>
      <p:sp>
        <p:nvSpPr>
          <p:cNvPr id="40" name="39 Rectángulo redondeado"/>
          <p:cNvSpPr/>
          <p:nvPr/>
        </p:nvSpPr>
        <p:spPr>
          <a:xfrm>
            <a:off x="4131568" y="2854945"/>
            <a:ext cx="1080120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MDA</a:t>
            </a:r>
            <a:endParaRPr lang="es-ES" dirty="0"/>
          </a:p>
        </p:txBody>
      </p:sp>
      <p:sp>
        <p:nvSpPr>
          <p:cNvPr id="41" name="40 Rectángulo redondeado"/>
          <p:cNvSpPr/>
          <p:nvPr/>
        </p:nvSpPr>
        <p:spPr>
          <a:xfrm>
            <a:off x="4139952" y="3007344"/>
            <a:ext cx="1368152" cy="781695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Servidores de Aplicación</a:t>
            </a:r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5643736" y="2630537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Buzones</a:t>
            </a:r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>
            <a:off x="5796136" y="2782937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Buzones</a:t>
            </a:r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5948536" y="2935337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Gestor de Base de Datos</a:t>
            </a:r>
            <a:endParaRPr lang="es-ES" dirty="0"/>
          </a:p>
        </p:txBody>
      </p:sp>
      <p:sp>
        <p:nvSpPr>
          <p:cNvPr id="58" name="57 Disco magnético"/>
          <p:cNvSpPr/>
          <p:nvPr/>
        </p:nvSpPr>
        <p:spPr>
          <a:xfrm>
            <a:off x="3707904" y="3933056"/>
            <a:ext cx="1008112" cy="1008112"/>
          </a:xfrm>
          <a:prstGeom prst="flowChartMagneticDisk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 NAS</a:t>
            </a:r>
            <a:endParaRPr lang="es-ES" dirty="0"/>
          </a:p>
        </p:txBody>
      </p:sp>
      <p:sp>
        <p:nvSpPr>
          <p:cNvPr id="59" name="58 Nube"/>
          <p:cNvSpPr/>
          <p:nvPr/>
        </p:nvSpPr>
        <p:spPr>
          <a:xfrm>
            <a:off x="179512" y="3710657"/>
            <a:ext cx="1656184" cy="792088"/>
          </a:xfrm>
          <a:prstGeom prst="clou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Usuarios</a:t>
            </a:r>
            <a:endParaRPr lang="es-ES" dirty="0"/>
          </a:p>
        </p:txBody>
      </p:sp>
      <p:sp>
        <p:nvSpPr>
          <p:cNvPr id="66" name="65 Rectángulo redondeado"/>
          <p:cNvSpPr/>
          <p:nvPr/>
        </p:nvSpPr>
        <p:spPr>
          <a:xfrm>
            <a:off x="3707904" y="1484784"/>
            <a:ext cx="1800200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Servicio de directorio</a:t>
            </a:r>
            <a:endParaRPr lang="es-ES" dirty="0"/>
          </a:p>
        </p:txBody>
      </p:sp>
      <p:sp>
        <p:nvSpPr>
          <p:cNvPr id="26" name="25 Disco magnético"/>
          <p:cNvSpPr/>
          <p:nvPr/>
        </p:nvSpPr>
        <p:spPr>
          <a:xfrm>
            <a:off x="7524328" y="3212976"/>
            <a:ext cx="1008112" cy="1008112"/>
          </a:xfrm>
          <a:prstGeom prst="flowChartMagneticDis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 BBDD</a:t>
            </a:r>
            <a:endParaRPr lang="es-ES" dirty="0"/>
          </a:p>
        </p:txBody>
      </p:sp>
      <p:sp>
        <p:nvSpPr>
          <p:cNvPr id="61" name="60 Forma libre"/>
          <p:cNvSpPr/>
          <p:nvPr/>
        </p:nvSpPr>
        <p:spPr>
          <a:xfrm>
            <a:off x="1514901" y="3140969"/>
            <a:ext cx="6225451" cy="432047"/>
          </a:xfrm>
          <a:custGeom>
            <a:avLst/>
            <a:gdLst>
              <a:gd name="connsiteX0" fmla="*/ 0 w 6359857"/>
              <a:gd name="connsiteY0" fmla="*/ 516340 h 516340"/>
              <a:gd name="connsiteX1" fmla="*/ 1542198 w 6359857"/>
              <a:gd name="connsiteY1" fmla="*/ 52316 h 516340"/>
              <a:gd name="connsiteX2" fmla="*/ 6359857 w 6359857"/>
              <a:gd name="connsiteY2" fmla="*/ 202441 h 516340"/>
              <a:gd name="connsiteX0" fmla="*/ 0 w 6359857"/>
              <a:gd name="connsiteY0" fmla="*/ 415120 h 415120"/>
              <a:gd name="connsiteX1" fmla="*/ 2612150 w 6359857"/>
              <a:gd name="connsiteY1" fmla="*/ 85535 h 415120"/>
              <a:gd name="connsiteX2" fmla="*/ 6359857 w 6359857"/>
              <a:gd name="connsiteY2" fmla="*/ 101221 h 415120"/>
              <a:gd name="connsiteX0" fmla="*/ 71833 w 16175729"/>
              <a:gd name="connsiteY0" fmla="*/ 718838 h 718838"/>
              <a:gd name="connsiteX1" fmla="*/ 2683983 w 16175729"/>
              <a:gd name="connsiteY1" fmla="*/ 389253 h 718838"/>
              <a:gd name="connsiteX2" fmla="*/ 16175729 w 16175729"/>
              <a:gd name="connsiteY2" fmla="*/ 101221 h 718838"/>
              <a:gd name="connsiteX0" fmla="*/ 1071222 w 23171449"/>
              <a:gd name="connsiteY0" fmla="*/ 329585 h 329585"/>
              <a:gd name="connsiteX1" fmla="*/ 3683372 w 23171449"/>
              <a:gd name="connsiteY1" fmla="*/ 0 h 329585"/>
              <a:gd name="connsiteX2" fmla="*/ 23171449 w 23171449"/>
              <a:gd name="connsiteY2" fmla="*/ 72008 h 329585"/>
              <a:gd name="connsiteX0" fmla="*/ 0 w 22100227"/>
              <a:gd name="connsiteY0" fmla="*/ 689625 h 689625"/>
              <a:gd name="connsiteX1" fmla="*/ 6110010 w 22100227"/>
              <a:gd name="connsiteY1" fmla="*/ 0 h 689625"/>
              <a:gd name="connsiteX2" fmla="*/ 22100227 w 22100227"/>
              <a:gd name="connsiteY2" fmla="*/ 432048 h 689625"/>
              <a:gd name="connsiteX0" fmla="*/ 0 w 22100227"/>
              <a:gd name="connsiteY0" fmla="*/ 689625 h 689625"/>
              <a:gd name="connsiteX1" fmla="*/ 6110010 w 22100227"/>
              <a:gd name="connsiteY1" fmla="*/ 0 h 689625"/>
              <a:gd name="connsiteX2" fmla="*/ 22100227 w 22100227"/>
              <a:gd name="connsiteY2" fmla="*/ 432048 h 689625"/>
              <a:gd name="connsiteX0" fmla="*/ 0 w 22350074"/>
              <a:gd name="connsiteY0" fmla="*/ 689625 h 720080"/>
              <a:gd name="connsiteX1" fmla="*/ 6110010 w 22350074"/>
              <a:gd name="connsiteY1" fmla="*/ 0 h 720080"/>
              <a:gd name="connsiteX2" fmla="*/ 22350074 w 22350074"/>
              <a:gd name="connsiteY2" fmla="*/ 720080 h 72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50074" h="720080">
                <a:moveTo>
                  <a:pt x="0" y="689625"/>
                </a:moveTo>
                <a:cubicBezTo>
                  <a:pt x="241111" y="483771"/>
                  <a:pt x="2426639" y="42929"/>
                  <a:pt x="6110010" y="0"/>
                </a:cubicBezTo>
                <a:lnTo>
                  <a:pt x="22350074" y="720080"/>
                </a:lnTo>
              </a:path>
            </a:pathLst>
          </a:custGeom>
          <a:ln>
            <a:prstDash val="dash"/>
            <a:headEnd type="non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Forma libre"/>
          <p:cNvSpPr/>
          <p:nvPr/>
        </p:nvSpPr>
        <p:spPr>
          <a:xfrm flipH="1">
            <a:off x="4211960" y="3645024"/>
            <a:ext cx="432048" cy="504056"/>
          </a:xfrm>
          <a:custGeom>
            <a:avLst/>
            <a:gdLst>
              <a:gd name="connsiteX0" fmla="*/ 0 w 6359857"/>
              <a:gd name="connsiteY0" fmla="*/ 516340 h 516340"/>
              <a:gd name="connsiteX1" fmla="*/ 1542198 w 6359857"/>
              <a:gd name="connsiteY1" fmla="*/ 52316 h 516340"/>
              <a:gd name="connsiteX2" fmla="*/ 6359857 w 6359857"/>
              <a:gd name="connsiteY2" fmla="*/ 202441 h 516340"/>
              <a:gd name="connsiteX0" fmla="*/ 0 w 6359857"/>
              <a:gd name="connsiteY0" fmla="*/ 415120 h 415120"/>
              <a:gd name="connsiteX1" fmla="*/ 2612150 w 6359857"/>
              <a:gd name="connsiteY1" fmla="*/ 85535 h 415120"/>
              <a:gd name="connsiteX2" fmla="*/ 6359857 w 6359857"/>
              <a:gd name="connsiteY2" fmla="*/ 101221 h 415120"/>
              <a:gd name="connsiteX0" fmla="*/ 71833 w 16175729"/>
              <a:gd name="connsiteY0" fmla="*/ 718838 h 718838"/>
              <a:gd name="connsiteX1" fmla="*/ 2683983 w 16175729"/>
              <a:gd name="connsiteY1" fmla="*/ 389253 h 718838"/>
              <a:gd name="connsiteX2" fmla="*/ 16175729 w 16175729"/>
              <a:gd name="connsiteY2" fmla="*/ 101221 h 718838"/>
              <a:gd name="connsiteX0" fmla="*/ 1071222 w 23171449"/>
              <a:gd name="connsiteY0" fmla="*/ 329585 h 329585"/>
              <a:gd name="connsiteX1" fmla="*/ 3683372 w 23171449"/>
              <a:gd name="connsiteY1" fmla="*/ 0 h 329585"/>
              <a:gd name="connsiteX2" fmla="*/ 23171449 w 23171449"/>
              <a:gd name="connsiteY2" fmla="*/ 72008 h 329585"/>
              <a:gd name="connsiteX0" fmla="*/ 0 w 22100227"/>
              <a:gd name="connsiteY0" fmla="*/ 689625 h 689625"/>
              <a:gd name="connsiteX1" fmla="*/ 6110010 w 22100227"/>
              <a:gd name="connsiteY1" fmla="*/ 0 h 689625"/>
              <a:gd name="connsiteX2" fmla="*/ 22100227 w 22100227"/>
              <a:gd name="connsiteY2" fmla="*/ 432048 h 689625"/>
              <a:gd name="connsiteX0" fmla="*/ 0 w 22100227"/>
              <a:gd name="connsiteY0" fmla="*/ 689625 h 689625"/>
              <a:gd name="connsiteX1" fmla="*/ 6110010 w 22100227"/>
              <a:gd name="connsiteY1" fmla="*/ 0 h 689625"/>
              <a:gd name="connsiteX2" fmla="*/ 22100227 w 22100227"/>
              <a:gd name="connsiteY2" fmla="*/ 432048 h 689625"/>
              <a:gd name="connsiteX0" fmla="*/ 0 w 22350074"/>
              <a:gd name="connsiteY0" fmla="*/ 689625 h 720080"/>
              <a:gd name="connsiteX1" fmla="*/ 6110010 w 22350074"/>
              <a:gd name="connsiteY1" fmla="*/ 0 h 720080"/>
              <a:gd name="connsiteX2" fmla="*/ 22350074 w 22350074"/>
              <a:gd name="connsiteY2" fmla="*/ 720080 h 720080"/>
              <a:gd name="connsiteX0" fmla="*/ 0 w 24381899"/>
              <a:gd name="connsiteY0" fmla="*/ 205854 h 854315"/>
              <a:gd name="connsiteX1" fmla="*/ 8141835 w 24381899"/>
              <a:gd name="connsiteY1" fmla="*/ 134235 h 854315"/>
              <a:gd name="connsiteX2" fmla="*/ 24381899 w 24381899"/>
              <a:gd name="connsiteY2" fmla="*/ 854315 h 854315"/>
              <a:gd name="connsiteX0" fmla="*/ 0 w 24381899"/>
              <a:gd name="connsiteY0" fmla="*/ 205854 h 854315"/>
              <a:gd name="connsiteX1" fmla="*/ 12190950 w 24381899"/>
              <a:gd name="connsiteY1" fmla="*/ 530085 h 854315"/>
              <a:gd name="connsiteX2" fmla="*/ 24381899 w 24381899"/>
              <a:gd name="connsiteY2" fmla="*/ 854315 h 854315"/>
              <a:gd name="connsiteX0" fmla="*/ 0 w 24381899"/>
              <a:gd name="connsiteY0" fmla="*/ 205854 h 854315"/>
              <a:gd name="connsiteX1" fmla="*/ 12190950 w 24381899"/>
              <a:gd name="connsiteY1" fmla="*/ 530085 h 854315"/>
              <a:gd name="connsiteX2" fmla="*/ 24381899 w 24381899"/>
              <a:gd name="connsiteY2" fmla="*/ 854315 h 854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81899" h="854315">
                <a:moveTo>
                  <a:pt x="0" y="205854"/>
                </a:moveTo>
                <a:cubicBezTo>
                  <a:pt x="241111" y="0"/>
                  <a:pt x="8507579" y="573014"/>
                  <a:pt x="12190950" y="530085"/>
                </a:cubicBezTo>
                <a:lnTo>
                  <a:pt x="24381899" y="854315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prstDash val="dash"/>
            <a:headEnd type="non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Forma libre"/>
          <p:cNvSpPr/>
          <p:nvPr/>
        </p:nvSpPr>
        <p:spPr>
          <a:xfrm>
            <a:off x="3428256" y="3437385"/>
            <a:ext cx="648072" cy="720080"/>
          </a:xfrm>
          <a:custGeom>
            <a:avLst/>
            <a:gdLst>
              <a:gd name="connsiteX0" fmla="*/ 0 w 6359857"/>
              <a:gd name="connsiteY0" fmla="*/ 516340 h 516340"/>
              <a:gd name="connsiteX1" fmla="*/ 1542198 w 6359857"/>
              <a:gd name="connsiteY1" fmla="*/ 52316 h 516340"/>
              <a:gd name="connsiteX2" fmla="*/ 6359857 w 6359857"/>
              <a:gd name="connsiteY2" fmla="*/ 202441 h 516340"/>
              <a:gd name="connsiteX0" fmla="*/ 0 w 6359857"/>
              <a:gd name="connsiteY0" fmla="*/ 415120 h 415120"/>
              <a:gd name="connsiteX1" fmla="*/ 2612150 w 6359857"/>
              <a:gd name="connsiteY1" fmla="*/ 85535 h 415120"/>
              <a:gd name="connsiteX2" fmla="*/ 6359857 w 6359857"/>
              <a:gd name="connsiteY2" fmla="*/ 101221 h 415120"/>
              <a:gd name="connsiteX0" fmla="*/ 71833 w 16175729"/>
              <a:gd name="connsiteY0" fmla="*/ 718838 h 718838"/>
              <a:gd name="connsiteX1" fmla="*/ 2683983 w 16175729"/>
              <a:gd name="connsiteY1" fmla="*/ 389253 h 718838"/>
              <a:gd name="connsiteX2" fmla="*/ 16175729 w 16175729"/>
              <a:gd name="connsiteY2" fmla="*/ 101221 h 718838"/>
              <a:gd name="connsiteX0" fmla="*/ 1071222 w 23171449"/>
              <a:gd name="connsiteY0" fmla="*/ 329585 h 329585"/>
              <a:gd name="connsiteX1" fmla="*/ 3683372 w 23171449"/>
              <a:gd name="connsiteY1" fmla="*/ 0 h 329585"/>
              <a:gd name="connsiteX2" fmla="*/ 23171449 w 23171449"/>
              <a:gd name="connsiteY2" fmla="*/ 72008 h 329585"/>
              <a:gd name="connsiteX0" fmla="*/ 0 w 22100227"/>
              <a:gd name="connsiteY0" fmla="*/ 689625 h 689625"/>
              <a:gd name="connsiteX1" fmla="*/ 6110010 w 22100227"/>
              <a:gd name="connsiteY1" fmla="*/ 0 h 689625"/>
              <a:gd name="connsiteX2" fmla="*/ 22100227 w 22100227"/>
              <a:gd name="connsiteY2" fmla="*/ 432048 h 689625"/>
              <a:gd name="connsiteX0" fmla="*/ 0 w 22100227"/>
              <a:gd name="connsiteY0" fmla="*/ 689625 h 689625"/>
              <a:gd name="connsiteX1" fmla="*/ 6110010 w 22100227"/>
              <a:gd name="connsiteY1" fmla="*/ 0 h 689625"/>
              <a:gd name="connsiteX2" fmla="*/ 22100227 w 22100227"/>
              <a:gd name="connsiteY2" fmla="*/ 432048 h 689625"/>
              <a:gd name="connsiteX0" fmla="*/ 0 w 22350074"/>
              <a:gd name="connsiteY0" fmla="*/ 689625 h 720080"/>
              <a:gd name="connsiteX1" fmla="*/ 6110010 w 22350074"/>
              <a:gd name="connsiteY1" fmla="*/ 0 h 720080"/>
              <a:gd name="connsiteX2" fmla="*/ 22350074 w 22350074"/>
              <a:gd name="connsiteY2" fmla="*/ 720080 h 720080"/>
              <a:gd name="connsiteX0" fmla="*/ 0 w 24381899"/>
              <a:gd name="connsiteY0" fmla="*/ 205854 h 854315"/>
              <a:gd name="connsiteX1" fmla="*/ 8141835 w 24381899"/>
              <a:gd name="connsiteY1" fmla="*/ 134235 h 854315"/>
              <a:gd name="connsiteX2" fmla="*/ 24381899 w 24381899"/>
              <a:gd name="connsiteY2" fmla="*/ 854315 h 854315"/>
              <a:gd name="connsiteX0" fmla="*/ 0 w 24381899"/>
              <a:gd name="connsiteY0" fmla="*/ 205854 h 854315"/>
              <a:gd name="connsiteX1" fmla="*/ 12190950 w 24381899"/>
              <a:gd name="connsiteY1" fmla="*/ 530085 h 854315"/>
              <a:gd name="connsiteX2" fmla="*/ 24381899 w 24381899"/>
              <a:gd name="connsiteY2" fmla="*/ 854315 h 854315"/>
              <a:gd name="connsiteX0" fmla="*/ 0 w 24381899"/>
              <a:gd name="connsiteY0" fmla="*/ 205854 h 854315"/>
              <a:gd name="connsiteX1" fmla="*/ 12190950 w 24381899"/>
              <a:gd name="connsiteY1" fmla="*/ 530085 h 854315"/>
              <a:gd name="connsiteX2" fmla="*/ 24381899 w 24381899"/>
              <a:gd name="connsiteY2" fmla="*/ 854315 h 854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81899" h="854315">
                <a:moveTo>
                  <a:pt x="0" y="205854"/>
                </a:moveTo>
                <a:cubicBezTo>
                  <a:pt x="241111" y="0"/>
                  <a:pt x="8507579" y="573014"/>
                  <a:pt x="12190950" y="530085"/>
                </a:cubicBezTo>
                <a:lnTo>
                  <a:pt x="24381899" y="854315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prstDash val="dash"/>
            <a:headEnd type="non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Esquema Servicio de Aplicaciones balanceado 1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544522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9845" y="544522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545130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45130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4853955" y="6060331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10 Cubo"/>
          <p:cNvSpPr/>
          <p:nvPr/>
        </p:nvSpPr>
        <p:spPr>
          <a:xfrm>
            <a:off x="3275856" y="378904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1835696" y="4941168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2195736" y="494116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059832" y="494116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39952" y="494116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7092280" y="494116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450912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788024" y="31409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HTTP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436096" y="458112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Aplicaciones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4572000" y="335699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3428579" y="1956928"/>
            <a:ext cx="270620" cy="3520209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2339752" y="30689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HTTP</a:t>
            </a:r>
            <a:endParaRPr lang="es-ES" dirty="0"/>
          </a:p>
        </p:txBody>
      </p:sp>
      <p:cxnSp>
        <p:nvCxnSpPr>
          <p:cNvPr id="24" name="23 Conector recto"/>
          <p:cNvCxnSpPr/>
          <p:nvPr/>
        </p:nvCxnSpPr>
        <p:spPr>
          <a:xfrm flipV="1">
            <a:off x="4572000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267744" y="3068960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2627784" y="26369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3491880" y="26369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4572000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flipV="1">
            <a:off x="7524328" y="26369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flipV="1">
            <a:off x="5004048" y="26369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7164288" y="314096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frontales HTTP</a:t>
            </a:r>
            <a:endParaRPr lang="es-ES" dirty="0"/>
          </a:p>
        </p:txBody>
      </p:sp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478707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7917" y="1478707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48478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48478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9" name="38 Conector recto"/>
          <p:cNvCxnSpPr>
            <a:stCxn id="37" idx="3"/>
            <a:endCxn id="38" idx="1"/>
          </p:cNvCxnSpPr>
          <p:nvPr/>
        </p:nvCxnSpPr>
        <p:spPr>
          <a:xfrm>
            <a:off x="5502027" y="2093814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Esquema Servidores Aplicaciones balanceado 2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1693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bo"/>
          <p:cNvSpPr/>
          <p:nvPr/>
        </p:nvSpPr>
        <p:spPr>
          <a:xfrm>
            <a:off x="683568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467544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827584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69168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277180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1979712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2771800" y="306896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HTTP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843808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aplicaciones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2699792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1023547" y="2340422"/>
            <a:ext cx="1192251" cy="313119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1547664" y="299695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</a:t>
            </a:r>
          </a:p>
          <a:p>
            <a:r>
              <a:rPr lang="es-ES" dirty="0" smtClean="0"/>
              <a:t>HTTP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1259632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212372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2699792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3635896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-36512" y="278092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</a:t>
            </a:r>
          </a:p>
          <a:p>
            <a:r>
              <a:rPr lang="es-ES" dirty="0" smtClean="0"/>
              <a:t> HTTP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9765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0245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42 Cubo"/>
          <p:cNvSpPr/>
          <p:nvPr/>
        </p:nvSpPr>
        <p:spPr>
          <a:xfrm>
            <a:off x="5652120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44" name="43 Conector recto"/>
          <p:cNvCxnSpPr/>
          <p:nvPr/>
        </p:nvCxnSpPr>
        <p:spPr>
          <a:xfrm>
            <a:off x="5436096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V="1">
            <a:off x="5796136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666023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flipV="1">
            <a:off x="774035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V="1">
            <a:off x="6948264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7668344" y="306896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HTTP</a:t>
            </a:r>
            <a:endParaRPr lang="es-ES" dirty="0"/>
          </a:p>
        </p:txBody>
      </p:sp>
      <p:sp>
        <p:nvSpPr>
          <p:cNvPr id="50" name="49 CuadroTexto"/>
          <p:cNvSpPr txBox="1"/>
          <p:nvPr/>
        </p:nvSpPr>
        <p:spPr>
          <a:xfrm>
            <a:off x="7092280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aplicaciones</a:t>
            </a:r>
            <a:endParaRPr lang="es-ES" dirty="0"/>
          </a:p>
        </p:txBody>
      </p:sp>
      <p:cxnSp>
        <p:nvCxnSpPr>
          <p:cNvPr id="51" name="50 Conector recto"/>
          <p:cNvCxnSpPr/>
          <p:nvPr/>
        </p:nvCxnSpPr>
        <p:spPr>
          <a:xfrm flipV="1">
            <a:off x="7668344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Forma libre"/>
          <p:cNvSpPr/>
          <p:nvPr/>
        </p:nvSpPr>
        <p:spPr>
          <a:xfrm rot="442336" flipH="1">
            <a:off x="7197284" y="2460204"/>
            <a:ext cx="654089" cy="281065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CuadroTexto"/>
          <p:cNvSpPr txBox="1"/>
          <p:nvPr/>
        </p:nvSpPr>
        <p:spPr>
          <a:xfrm>
            <a:off x="6516216" y="3009726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</a:t>
            </a:r>
          </a:p>
          <a:p>
            <a:r>
              <a:rPr lang="es-ES" dirty="0" smtClean="0"/>
              <a:t>HTTP</a:t>
            </a:r>
            <a:endParaRPr lang="es-ES" dirty="0"/>
          </a:p>
        </p:txBody>
      </p:sp>
      <p:cxnSp>
        <p:nvCxnSpPr>
          <p:cNvPr id="54" name="53 Conector recto"/>
          <p:cNvCxnSpPr/>
          <p:nvPr/>
        </p:nvCxnSpPr>
        <p:spPr>
          <a:xfrm>
            <a:off x="5868144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flipV="1">
            <a:off x="6228184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V="1">
            <a:off x="7092280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flipV="1">
            <a:off x="7668344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flipV="1">
            <a:off x="860444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4932040" y="278092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</a:t>
            </a:r>
          </a:p>
          <a:p>
            <a:r>
              <a:rPr lang="es-ES" dirty="0" smtClean="0"/>
              <a:t>HTTP</a:t>
            </a:r>
            <a:endParaRPr lang="es-ES" dirty="0"/>
          </a:p>
        </p:txBody>
      </p:sp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8317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62 CuadroTexto"/>
          <p:cNvSpPr txBox="1"/>
          <p:nvPr/>
        </p:nvSpPr>
        <p:spPr>
          <a:xfrm>
            <a:off x="683568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A</a:t>
            </a:r>
            <a:endParaRPr lang="es-ES" dirty="0"/>
          </a:p>
        </p:txBody>
      </p:sp>
      <p:sp>
        <p:nvSpPr>
          <p:cNvPr id="64" name="63 CuadroTexto"/>
          <p:cNvSpPr txBox="1"/>
          <p:nvPr/>
        </p:nvSpPr>
        <p:spPr>
          <a:xfrm>
            <a:off x="5940152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B</a:t>
            </a:r>
            <a:endParaRPr lang="es-E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Tiempo de respuesta y ejecución Servidor de Aplicaciones</a:t>
            </a:r>
            <a:endParaRPr lang="es-ES" dirty="0"/>
          </a:p>
        </p:txBody>
      </p:sp>
      <p:graphicFrame>
        <p:nvGraphicFramePr>
          <p:cNvPr id="46" name="45 Gráfico"/>
          <p:cNvGraphicFramePr/>
          <p:nvPr/>
        </p:nvGraphicFramePr>
        <p:xfrm>
          <a:off x="611560" y="1397000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escalera BBDD 1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90770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99593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6084168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331640" y="112474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Servidor de Aplicaciones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75856" y="11247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Gestor BBDD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508104" y="112474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Almacenamiento BBDD</a:t>
            </a:r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483768" y="2132856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Consulta SQL</a:t>
            </a:r>
            <a:endParaRPr lang="es-ES" sz="1400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3995936" y="2655496"/>
            <a:ext cx="0" cy="32217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2915816" y="38610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Resolución</a:t>
            </a:r>
          </a:p>
          <a:p>
            <a:r>
              <a:rPr lang="es-ES" sz="1400" dirty="0" smtClean="0"/>
              <a:t>consulta</a:t>
            </a:r>
            <a:endParaRPr lang="es-ES" sz="1400" dirty="0"/>
          </a:p>
        </p:txBody>
      </p:sp>
      <p:cxnSp>
        <p:nvCxnSpPr>
          <p:cNvPr id="27" name="26 Conector recto de flecha"/>
          <p:cNvCxnSpPr/>
          <p:nvPr/>
        </p:nvCxnSpPr>
        <p:spPr>
          <a:xfrm flipH="1">
            <a:off x="1907704" y="5877272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627784" y="585752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1907704" y="2223448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3995936" y="2708920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 flipH="1">
            <a:off x="3995936" y="3501008"/>
            <a:ext cx="20882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CuadroTexto"/>
          <p:cNvSpPr txBox="1"/>
          <p:nvPr/>
        </p:nvSpPr>
        <p:spPr>
          <a:xfrm>
            <a:off x="4572000" y="227687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Acceso bloques disco</a:t>
            </a:r>
            <a:endParaRPr lang="es-ES" sz="1400" dirty="0"/>
          </a:p>
        </p:txBody>
      </p:sp>
      <p:sp>
        <p:nvSpPr>
          <p:cNvPr id="54" name="53 CuadroTexto"/>
          <p:cNvSpPr txBox="1"/>
          <p:nvPr/>
        </p:nvSpPr>
        <p:spPr>
          <a:xfrm>
            <a:off x="4644008" y="333724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6084168" y="314096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6228184" y="321297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I/O almacenamiento</a:t>
            </a:r>
            <a:endParaRPr lang="es-ES" sz="14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BBDD HA 1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05273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05273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3305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93305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2405683" y="4542086"/>
            <a:ext cx="510133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475656" y="3501008"/>
            <a:ext cx="5832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1835696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491880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5082133" y="47667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8034461" y="47667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1907704" y="35730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BBDD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1115616" y="234888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aplicaciones</a:t>
            </a:r>
            <a:endParaRPr lang="es-ES" dirty="0"/>
          </a:p>
        </p:txBody>
      </p:sp>
      <p:sp>
        <p:nvSpPr>
          <p:cNvPr id="26" name="25 Forma libre"/>
          <p:cNvSpPr/>
          <p:nvPr/>
        </p:nvSpPr>
        <p:spPr>
          <a:xfrm rot="442336">
            <a:off x="3315164" y="2277188"/>
            <a:ext cx="1001503" cy="1799568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4427984" y="249289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Consulta BBDD</a:t>
            </a:r>
            <a:endParaRPr lang="es-ES" dirty="0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05273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05273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38 CuadroTexto"/>
          <p:cNvSpPr txBox="1"/>
          <p:nvPr/>
        </p:nvSpPr>
        <p:spPr>
          <a:xfrm>
            <a:off x="1763688" y="52292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Cluster</a:t>
            </a:r>
            <a:r>
              <a:rPr lang="es-ES" dirty="0" smtClean="0"/>
              <a:t> BBDD</a:t>
            </a:r>
            <a:endParaRPr lang="es-E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Disco magnético"/>
          <p:cNvSpPr/>
          <p:nvPr/>
        </p:nvSpPr>
        <p:spPr>
          <a:xfrm>
            <a:off x="5940152" y="5661248"/>
            <a:ext cx="2088232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 sede A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BBDD HA 2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93305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9725" y="393305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12 Conector recto"/>
          <p:cNvCxnSpPr>
            <a:endCxn id="27" idx="3"/>
          </p:cNvCxnSpPr>
          <p:nvPr/>
        </p:nvCxnSpPr>
        <p:spPr>
          <a:xfrm flipV="1">
            <a:off x="755576" y="3392126"/>
            <a:ext cx="3600400" cy="36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1115616" y="342900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979712" y="342900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95536" y="36450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BBDD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843808" y="407707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BBDD</a:t>
            </a:r>
            <a:endParaRPr lang="es-ES" dirty="0"/>
          </a:p>
        </p:txBody>
      </p:sp>
      <p:sp>
        <p:nvSpPr>
          <p:cNvPr id="26" name="25 Forma libre"/>
          <p:cNvSpPr/>
          <p:nvPr/>
        </p:nvSpPr>
        <p:spPr>
          <a:xfrm rot="442336">
            <a:off x="2225268" y="2356931"/>
            <a:ext cx="985559" cy="1646160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3347864" y="306896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BBDD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 flipV="1">
            <a:off x="792088" y="2852936"/>
            <a:ext cx="3275856" cy="6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1152128" y="2426965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2016224" y="2426965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3096344" y="2859013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3528392" y="2426965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395536" y="263691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aplicaciones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072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2261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8312" y="1274837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50 Disco magnético"/>
          <p:cNvSpPr/>
          <p:nvPr/>
        </p:nvSpPr>
        <p:spPr>
          <a:xfrm>
            <a:off x="899592" y="5661248"/>
            <a:ext cx="1872208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 sede A</a:t>
            </a:r>
            <a:endParaRPr lang="es-ES" dirty="0"/>
          </a:p>
        </p:txBody>
      </p:sp>
      <p:cxnSp>
        <p:nvCxnSpPr>
          <p:cNvPr id="52" name="51 Conector recto"/>
          <p:cNvCxnSpPr/>
          <p:nvPr/>
        </p:nvCxnSpPr>
        <p:spPr>
          <a:xfrm>
            <a:off x="2987824" y="6021288"/>
            <a:ext cx="2664296" cy="0"/>
          </a:xfrm>
          <a:prstGeom prst="line">
            <a:avLst/>
          </a:prstGeom>
          <a:ln>
            <a:prstDash val="dash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4" name="53 CuadroTexto"/>
          <p:cNvSpPr txBox="1"/>
          <p:nvPr/>
        </p:nvSpPr>
        <p:spPr>
          <a:xfrm>
            <a:off x="2915816" y="609329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de datos remota</a:t>
            </a:r>
            <a:endParaRPr lang="es-ES" dirty="0"/>
          </a:p>
        </p:txBody>
      </p:sp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0099" y="429309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29309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36 CuadroTexto"/>
          <p:cNvSpPr txBox="1"/>
          <p:nvPr/>
        </p:nvSpPr>
        <p:spPr>
          <a:xfrm>
            <a:off x="6084168" y="3923764"/>
            <a:ext cx="2670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Servidores BBDD sede B</a:t>
            </a:r>
            <a:endParaRPr lang="es-E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Tiempo de respuesta y ejecución BBDD</a:t>
            </a:r>
            <a:endParaRPr lang="es-ES" dirty="0"/>
          </a:p>
        </p:txBody>
      </p:sp>
      <p:graphicFrame>
        <p:nvGraphicFramePr>
          <p:cNvPr id="46" name="45 Gráfico"/>
          <p:cNvGraphicFramePr/>
          <p:nvPr/>
        </p:nvGraphicFramePr>
        <p:xfrm>
          <a:off x="611560" y="1397000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Diagrama escalera Almacenamiento compartido 1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611560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2699792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5496" y="12687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Frontal HTTP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475656" y="12687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Servidor de Aplicaciones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611560" y="1998132"/>
            <a:ext cx="2088232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827584" y="15567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de procesado</a:t>
            </a:r>
            <a:endParaRPr lang="es-ES" sz="1400" dirty="0"/>
          </a:p>
        </p:txBody>
      </p:sp>
      <p:cxnSp>
        <p:nvCxnSpPr>
          <p:cNvPr id="25" name="24 Conector recto"/>
          <p:cNvCxnSpPr/>
          <p:nvPr/>
        </p:nvCxnSpPr>
        <p:spPr>
          <a:xfrm>
            <a:off x="651621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6012160" y="1124744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Almacenamiento compartido</a:t>
            </a:r>
            <a:endParaRPr lang="es-ES" dirty="0"/>
          </a:p>
        </p:txBody>
      </p:sp>
      <p:cxnSp>
        <p:nvCxnSpPr>
          <p:cNvPr id="32" name="31 Conector recto de flecha"/>
          <p:cNvCxnSpPr/>
          <p:nvPr/>
        </p:nvCxnSpPr>
        <p:spPr>
          <a:xfrm flipH="1">
            <a:off x="611560" y="6453336"/>
            <a:ext cx="209661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1259632" y="623731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46" name="45 Conector recto de flecha"/>
          <p:cNvCxnSpPr/>
          <p:nvPr/>
        </p:nvCxnSpPr>
        <p:spPr>
          <a:xfrm>
            <a:off x="2699792" y="2204864"/>
            <a:ext cx="0" cy="42484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>
            <a:off x="2699792" y="3212976"/>
            <a:ext cx="38164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 flipH="1">
            <a:off x="2699792" y="4005064"/>
            <a:ext cx="38164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 de flecha"/>
          <p:cNvCxnSpPr/>
          <p:nvPr/>
        </p:nvCxnSpPr>
        <p:spPr>
          <a:xfrm>
            <a:off x="6516216" y="36450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69 CuadroTexto"/>
          <p:cNvSpPr txBox="1"/>
          <p:nvPr/>
        </p:nvSpPr>
        <p:spPr>
          <a:xfrm>
            <a:off x="4932040" y="321297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Lecturas ficheros</a:t>
            </a:r>
            <a:endParaRPr lang="es-ES" sz="14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5508104" y="405732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sp>
        <p:nvSpPr>
          <p:cNvPr id="74" name="73 CuadroTexto"/>
          <p:cNvSpPr txBox="1"/>
          <p:nvPr/>
        </p:nvSpPr>
        <p:spPr>
          <a:xfrm>
            <a:off x="1475656" y="4201924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de servicio de aplicaciones</a:t>
            </a:r>
            <a:endParaRPr lang="es-ES" sz="14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Diagrama escalera almacenamiento compartido 2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18762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275856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611560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Usuario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555776" y="12687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Frontal HTTP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1187624" y="1998132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1403648" y="15567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Establecimiento de conexión TCP</a:t>
            </a:r>
            <a:endParaRPr lang="es-ES" sz="14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436096" y="463397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Servicio aplicaciones</a:t>
            </a:r>
            <a:endParaRPr lang="es-ES" sz="14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6228184" y="530120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29" name="28 Conector recto de flecha"/>
          <p:cNvCxnSpPr/>
          <p:nvPr/>
        </p:nvCxnSpPr>
        <p:spPr>
          <a:xfrm>
            <a:off x="1187624" y="3429000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1619672" y="321297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HTTP</a:t>
            </a:r>
            <a:endParaRPr lang="es-ES" sz="1400" dirty="0"/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3275856" y="3901404"/>
            <a:ext cx="0" cy="2119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1979712" y="4509120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petición HTTP</a:t>
            </a:r>
            <a:endParaRPr lang="es-ES" sz="1400" dirty="0"/>
          </a:p>
        </p:txBody>
      </p:sp>
      <p:cxnSp>
        <p:nvCxnSpPr>
          <p:cNvPr id="37" name="36 Conector recto de flecha"/>
          <p:cNvCxnSpPr/>
          <p:nvPr/>
        </p:nvCxnSpPr>
        <p:spPr>
          <a:xfrm flipH="1">
            <a:off x="1187624" y="6021288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1691680" y="614614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 y cierre conexión</a:t>
            </a:r>
            <a:endParaRPr lang="es-ES" sz="1400" dirty="0"/>
          </a:p>
        </p:txBody>
      </p:sp>
      <p:cxnSp>
        <p:nvCxnSpPr>
          <p:cNvPr id="25" name="24 Conector recto"/>
          <p:cNvCxnSpPr/>
          <p:nvPr/>
        </p:nvCxnSpPr>
        <p:spPr>
          <a:xfrm>
            <a:off x="7596336" y="1700808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6948264" y="1124744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Almacenamiento compartido</a:t>
            </a:r>
            <a:endParaRPr lang="es-ES" dirty="0"/>
          </a:p>
        </p:txBody>
      </p:sp>
      <p:cxnSp>
        <p:nvCxnSpPr>
          <p:cNvPr id="32" name="31 Conector recto de flecha"/>
          <p:cNvCxnSpPr/>
          <p:nvPr/>
        </p:nvCxnSpPr>
        <p:spPr>
          <a:xfrm flipH="1">
            <a:off x="1187624" y="2492896"/>
            <a:ext cx="2096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1907704" y="249289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38" name="37 Conector recto de flecha"/>
          <p:cNvCxnSpPr/>
          <p:nvPr/>
        </p:nvCxnSpPr>
        <p:spPr>
          <a:xfrm>
            <a:off x="3275856" y="3861048"/>
            <a:ext cx="43204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 flipH="1">
            <a:off x="3275856" y="5013176"/>
            <a:ext cx="432048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7596336" y="450912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>
            <a:off x="5580112" y="364502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Fichero almacenamiento</a:t>
            </a:r>
            <a:endParaRPr lang="es-ES" sz="1400" dirty="0"/>
          </a:p>
        </p:txBody>
      </p:sp>
      <p:sp>
        <p:nvSpPr>
          <p:cNvPr id="62" name="61 CuadroTexto"/>
          <p:cNvSpPr txBox="1"/>
          <p:nvPr/>
        </p:nvSpPr>
        <p:spPr>
          <a:xfrm>
            <a:off x="7668344" y="4509120"/>
            <a:ext cx="755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Lectura fichero</a:t>
            </a:r>
            <a:endParaRPr lang="es-ES" sz="14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Disco magnético"/>
          <p:cNvSpPr/>
          <p:nvPr/>
        </p:nvSpPr>
        <p:spPr>
          <a:xfrm>
            <a:off x="7092280" y="3573016"/>
            <a:ext cx="1584176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Controlador NFS sede B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Esquema Almacenamiento balanceado 6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4189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0240" y="538537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0560" y="538537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3378299" y="5994400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360040" y="4875237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720080" y="4875237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584176" y="4875237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2664296" y="4875237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5616624" y="4875237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3096344" y="4443189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240360" y="3219053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NFS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960440" y="4515197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NFS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3096344" y="3291061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1924154" y="2337532"/>
            <a:ext cx="1192251" cy="313119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1656184" y="3003029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NFS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792088" y="2859013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1152128" y="2426965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2016224" y="2426965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3096344" y="2859013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6048672" y="2426965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3528392" y="2426965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5148064" y="285293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HTTP y </a:t>
            </a:r>
            <a:r>
              <a:rPr lang="es-ES" dirty="0" err="1" smtClean="0"/>
              <a:t>Apliacciones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072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2261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8312" y="1274837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8632" y="1274837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2" name="41 Conector recto"/>
          <p:cNvCxnSpPr>
            <a:stCxn id="40" idx="3"/>
            <a:endCxn id="41" idx="1"/>
          </p:cNvCxnSpPr>
          <p:nvPr/>
        </p:nvCxnSpPr>
        <p:spPr>
          <a:xfrm>
            <a:off x="4026371" y="1883867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1" name="50 Disco magnético"/>
          <p:cNvSpPr/>
          <p:nvPr/>
        </p:nvSpPr>
        <p:spPr>
          <a:xfrm>
            <a:off x="2339752" y="3573016"/>
            <a:ext cx="1584176" cy="7920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Controlador NFS sede A</a:t>
            </a:r>
            <a:endParaRPr lang="es-ES" dirty="0"/>
          </a:p>
        </p:txBody>
      </p:sp>
      <p:cxnSp>
        <p:nvCxnSpPr>
          <p:cNvPr id="52" name="51 Conector recto"/>
          <p:cNvCxnSpPr/>
          <p:nvPr/>
        </p:nvCxnSpPr>
        <p:spPr>
          <a:xfrm>
            <a:off x="4139952" y="3933056"/>
            <a:ext cx="2664296" cy="0"/>
          </a:xfrm>
          <a:prstGeom prst="line">
            <a:avLst/>
          </a:prstGeom>
          <a:ln>
            <a:prstDash val="dash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4" name="53 CuadroTexto"/>
          <p:cNvSpPr txBox="1"/>
          <p:nvPr/>
        </p:nvSpPr>
        <p:spPr>
          <a:xfrm>
            <a:off x="4067944" y="40050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de datos remota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Esquema CMS</a:t>
            </a:r>
            <a:endParaRPr lang="es-ES" dirty="0"/>
          </a:p>
        </p:txBody>
      </p:sp>
      <p:sp>
        <p:nvSpPr>
          <p:cNvPr id="27" name="26 Rectángulo"/>
          <p:cNvSpPr/>
          <p:nvPr/>
        </p:nvSpPr>
        <p:spPr>
          <a:xfrm>
            <a:off x="755576" y="3419708"/>
            <a:ext cx="1152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Usuarios</a:t>
            </a:r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>
            <a:off x="2987824" y="3419708"/>
            <a:ext cx="1152128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Frontal HTTP</a:t>
            </a:r>
            <a:endParaRPr lang="es-ES" dirty="0"/>
          </a:p>
        </p:txBody>
      </p:sp>
      <p:sp>
        <p:nvSpPr>
          <p:cNvPr id="67" name="66 Rectángulo"/>
          <p:cNvSpPr/>
          <p:nvPr/>
        </p:nvSpPr>
        <p:spPr>
          <a:xfrm>
            <a:off x="6156176" y="3419708"/>
            <a:ext cx="115212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Gestor Base de datos</a:t>
            </a:r>
            <a:endParaRPr lang="es-ES" dirty="0"/>
          </a:p>
        </p:txBody>
      </p:sp>
      <p:sp>
        <p:nvSpPr>
          <p:cNvPr id="68" name="67 Disco magnético"/>
          <p:cNvSpPr/>
          <p:nvPr/>
        </p:nvSpPr>
        <p:spPr>
          <a:xfrm>
            <a:off x="3779912" y="5157192"/>
            <a:ext cx="1224136" cy="1368152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  <a:endParaRPr lang="es-ES" dirty="0"/>
          </a:p>
        </p:txBody>
      </p:sp>
      <p:cxnSp>
        <p:nvCxnSpPr>
          <p:cNvPr id="69" name="68 Conector recto de flecha"/>
          <p:cNvCxnSpPr/>
          <p:nvPr/>
        </p:nvCxnSpPr>
        <p:spPr>
          <a:xfrm>
            <a:off x="1979712" y="4211796"/>
            <a:ext cx="4176464" cy="9292"/>
          </a:xfrm>
          <a:prstGeom prst="straightConnector1">
            <a:avLst/>
          </a:prstGeom>
          <a:ln>
            <a:prstDash val="dash"/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69 CuadroTexto"/>
          <p:cNvSpPr txBox="1"/>
          <p:nvPr/>
        </p:nvSpPr>
        <p:spPr>
          <a:xfrm>
            <a:off x="2051720" y="42930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HTTP</a:t>
            </a:r>
            <a:endParaRPr lang="es-ES" dirty="0"/>
          </a:p>
        </p:txBody>
      </p:sp>
      <p:sp>
        <p:nvSpPr>
          <p:cNvPr id="71" name="70 CuadroTexto"/>
          <p:cNvSpPr txBox="1"/>
          <p:nvPr/>
        </p:nvSpPr>
        <p:spPr>
          <a:xfrm>
            <a:off x="3995936" y="43558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HTTP</a:t>
            </a:r>
            <a:endParaRPr lang="es-ES" dirty="0"/>
          </a:p>
        </p:txBody>
      </p:sp>
      <p:sp>
        <p:nvSpPr>
          <p:cNvPr id="73" name="72 CuadroTexto"/>
          <p:cNvSpPr txBox="1"/>
          <p:nvPr/>
        </p:nvSpPr>
        <p:spPr>
          <a:xfrm>
            <a:off x="3995936" y="47971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I/O FS</a:t>
            </a:r>
            <a:endParaRPr lang="es-ES" dirty="0"/>
          </a:p>
        </p:txBody>
      </p:sp>
      <p:sp>
        <p:nvSpPr>
          <p:cNvPr id="79" name="78 Rectángulo"/>
          <p:cNvSpPr/>
          <p:nvPr/>
        </p:nvSpPr>
        <p:spPr>
          <a:xfrm>
            <a:off x="4572000" y="1484784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Servicio Directorio</a:t>
            </a:r>
            <a:endParaRPr lang="es-ES" dirty="0"/>
          </a:p>
        </p:txBody>
      </p:sp>
      <p:cxnSp>
        <p:nvCxnSpPr>
          <p:cNvPr id="93" name="92 Conector recto de flecha"/>
          <p:cNvCxnSpPr/>
          <p:nvPr/>
        </p:nvCxnSpPr>
        <p:spPr>
          <a:xfrm flipV="1">
            <a:off x="5148064" y="2348880"/>
            <a:ext cx="0" cy="10801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1" name="100 Conector recto de flecha"/>
          <p:cNvCxnSpPr>
            <a:stCxn id="55" idx="2"/>
          </p:cNvCxnSpPr>
          <p:nvPr/>
        </p:nvCxnSpPr>
        <p:spPr>
          <a:xfrm>
            <a:off x="3563888" y="4355812"/>
            <a:ext cx="504056" cy="80138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6" name="105 CuadroTexto"/>
          <p:cNvSpPr txBox="1"/>
          <p:nvPr/>
        </p:nvSpPr>
        <p:spPr>
          <a:xfrm>
            <a:off x="4427984" y="28520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LDAP</a:t>
            </a:r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4572000" y="3429000"/>
            <a:ext cx="1152128" cy="9361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Servidor Aplicaciones</a:t>
            </a:r>
            <a:endParaRPr lang="es-ES" dirty="0"/>
          </a:p>
        </p:txBody>
      </p:sp>
      <p:cxnSp>
        <p:nvCxnSpPr>
          <p:cNvPr id="21" name="20 Conector recto de flecha"/>
          <p:cNvCxnSpPr/>
          <p:nvPr/>
        </p:nvCxnSpPr>
        <p:spPr>
          <a:xfrm flipH="1">
            <a:off x="4716016" y="4437112"/>
            <a:ext cx="504056" cy="72008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prstDash val="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5652120" y="43651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SQL</a:t>
            </a:r>
            <a:endParaRPr lang="es-E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Diagrama escalera Servicio Directorio1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611560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2699792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4788024" y="1710100"/>
            <a:ext cx="0" cy="51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5496" y="12687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Frontal HTTP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475656" y="12687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Servidor de Aplicaciones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923928" y="126876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Servicio de Directorio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611560" y="1998132"/>
            <a:ext cx="2088232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827584" y="15567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de procesado</a:t>
            </a:r>
            <a:endParaRPr lang="es-ES" sz="1400" dirty="0"/>
          </a:p>
        </p:txBody>
      </p:sp>
      <p:cxnSp>
        <p:nvCxnSpPr>
          <p:cNvPr id="32" name="31 Conector recto de flecha"/>
          <p:cNvCxnSpPr/>
          <p:nvPr/>
        </p:nvCxnSpPr>
        <p:spPr>
          <a:xfrm flipH="1">
            <a:off x="611560" y="6453336"/>
            <a:ext cx="209661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1259632" y="623731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cxnSp>
        <p:nvCxnSpPr>
          <p:cNvPr id="45" name="44 Conector recto de flecha"/>
          <p:cNvCxnSpPr/>
          <p:nvPr/>
        </p:nvCxnSpPr>
        <p:spPr>
          <a:xfrm>
            <a:off x="2699792" y="2492896"/>
            <a:ext cx="2088232" cy="206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2699792" y="2204864"/>
            <a:ext cx="0" cy="42484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 flipH="1">
            <a:off x="2699792" y="3861048"/>
            <a:ext cx="209661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 de flecha"/>
          <p:cNvCxnSpPr/>
          <p:nvPr/>
        </p:nvCxnSpPr>
        <p:spPr>
          <a:xfrm>
            <a:off x="4788024" y="2708920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67 CuadroTexto"/>
          <p:cNvSpPr txBox="1"/>
          <p:nvPr/>
        </p:nvSpPr>
        <p:spPr>
          <a:xfrm>
            <a:off x="3275856" y="220486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Petición AA</a:t>
            </a:r>
            <a:endParaRPr lang="es-ES" sz="1400" dirty="0"/>
          </a:p>
        </p:txBody>
      </p:sp>
      <p:sp>
        <p:nvSpPr>
          <p:cNvPr id="71" name="70 CuadroTexto"/>
          <p:cNvSpPr txBox="1"/>
          <p:nvPr/>
        </p:nvSpPr>
        <p:spPr>
          <a:xfrm>
            <a:off x="3275856" y="36450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ACK</a:t>
            </a:r>
            <a:endParaRPr lang="es-ES" sz="1400" dirty="0"/>
          </a:p>
        </p:txBody>
      </p:sp>
      <p:sp>
        <p:nvSpPr>
          <p:cNvPr id="74" name="73 CuadroTexto"/>
          <p:cNvSpPr txBox="1"/>
          <p:nvPr/>
        </p:nvSpPr>
        <p:spPr>
          <a:xfrm>
            <a:off x="1475656" y="4201924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Procesado de servicio de aplicaciones</a:t>
            </a:r>
            <a:endParaRPr lang="es-ES" sz="14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LDAP balanceado 2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1693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bo"/>
          <p:cNvSpPr/>
          <p:nvPr/>
        </p:nvSpPr>
        <p:spPr>
          <a:xfrm>
            <a:off x="683568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467544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827584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169168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2771800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1979712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2771800" y="306896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directorio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843808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directorio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2699792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1023547" y="2340422"/>
            <a:ext cx="1192251" cy="313119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1547664" y="299695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</a:t>
            </a:r>
          </a:p>
          <a:p>
            <a:r>
              <a:rPr lang="es-ES" dirty="0" smtClean="0"/>
              <a:t>Directorio</a:t>
            </a:r>
            <a:endParaRPr lang="es-ES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1259632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212372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2699792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3635896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-36512" y="278092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HTTP y servidores aplicaciones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9765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0245" y="537321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37929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42 Cubo"/>
          <p:cNvSpPr/>
          <p:nvPr/>
        </p:nvSpPr>
        <p:spPr>
          <a:xfrm>
            <a:off x="5652120" y="3717032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44" name="43 Conector recto"/>
          <p:cNvCxnSpPr/>
          <p:nvPr/>
        </p:nvCxnSpPr>
        <p:spPr>
          <a:xfrm>
            <a:off x="5436096" y="48691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V="1">
            <a:off x="5796136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666023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flipV="1">
            <a:off x="7740352" y="48691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V="1">
            <a:off x="6948264" y="443711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7668344" y="306896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directorio</a:t>
            </a:r>
            <a:endParaRPr lang="es-ES" dirty="0"/>
          </a:p>
        </p:txBody>
      </p:sp>
      <p:sp>
        <p:nvSpPr>
          <p:cNvPr id="50" name="49 CuadroTexto"/>
          <p:cNvSpPr txBox="1"/>
          <p:nvPr/>
        </p:nvSpPr>
        <p:spPr>
          <a:xfrm>
            <a:off x="7092280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directorio</a:t>
            </a:r>
            <a:endParaRPr lang="es-ES" dirty="0"/>
          </a:p>
        </p:txBody>
      </p:sp>
      <p:cxnSp>
        <p:nvCxnSpPr>
          <p:cNvPr id="51" name="50 Conector recto"/>
          <p:cNvCxnSpPr/>
          <p:nvPr/>
        </p:nvCxnSpPr>
        <p:spPr>
          <a:xfrm flipV="1">
            <a:off x="7668344" y="328498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Forma libre"/>
          <p:cNvSpPr/>
          <p:nvPr/>
        </p:nvSpPr>
        <p:spPr>
          <a:xfrm rot="442336" flipH="1">
            <a:off x="7197284" y="2460204"/>
            <a:ext cx="654089" cy="281065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CuadroTexto"/>
          <p:cNvSpPr txBox="1"/>
          <p:nvPr/>
        </p:nvSpPr>
        <p:spPr>
          <a:xfrm>
            <a:off x="6516216" y="3009726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</a:t>
            </a:r>
          </a:p>
          <a:p>
            <a:r>
              <a:rPr lang="es-ES" dirty="0" smtClean="0"/>
              <a:t>Directorio</a:t>
            </a:r>
            <a:endParaRPr lang="es-ES" dirty="0"/>
          </a:p>
        </p:txBody>
      </p:sp>
      <p:cxnSp>
        <p:nvCxnSpPr>
          <p:cNvPr id="54" name="53 Conector recto"/>
          <p:cNvCxnSpPr/>
          <p:nvPr/>
        </p:nvCxnSpPr>
        <p:spPr>
          <a:xfrm>
            <a:off x="5868144" y="28529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flipV="1">
            <a:off x="6228184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V="1">
            <a:off x="7092280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flipV="1">
            <a:off x="7668344" y="28529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 flipV="1">
            <a:off x="8604448" y="242088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4932040" y="278092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HTTP y servidores aplicaciones</a:t>
            </a:r>
            <a:endParaRPr lang="es-ES" dirty="0"/>
          </a:p>
        </p:txBody>
      </p:sp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8317" y="1262683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268760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62 CuadroTexto"/>
          <p:cNvSpPr txBox="1"/>
          <p:nvPr/>
        </p:nvSpPr>
        <p:spPr>
          <a:xfrm>
            <a:off x="683568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A</a:t>
            </a:r>
            <a:endParaRPr lang="es-ES" dirty="0"/>
          </a:p>
        </p:txBody>
      </p:sp>
      <p:sp>
        <p:nvSpPr>
          <p:cNvPr id="64" name="63 CuadroTexto"/>
          <p:cNvSpPr txBox="1"/>
          <p:nvPr/>
        </p:nvSpPr>
        <p:spPr>
          <a:xfrm>
            <a:off x="5940152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Sede B</a:t>
            </a:r>
            <a:endParaRPr lang="es-E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Cloud Pasarela SMTP</a:t>
            </a:r>
            <a:endParaRPr lang="es-ES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683568" y="3429000"/>
            <a:ext cx="2016224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3" y="3501009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Rectángulo redondeado"/>
          <p:cNvSpPr/>
          <p:nvPr/>
        </p:nvSpPr>
        <p:spPr>
          <a:xfrm>
            <a:off x="1691680" y="3645024"/>
            <a:ext cx="2016224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861048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28 Disco magnético"/>
          <p:cNvSpPr/>
          <p:nvPr/>
        </p:nvSpPr>
        <p:spPr>
          <a:xfrm>
            <a:off x="1403648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  <a:endParaRPr lang="es-ES" dirty="0"/>
          </a:p>
        </p:txBody>
      </p:sp>
      <p:sp>
        <p:nvSpPr>
          <p:cNvPr id="36" name="35 Disco magnético"/>
          <p:cNvSpPr/>
          <p:nvPr/>
        </p:nvSpPr>
        <p:spPr>
          <a:xfrm>
            <a:off x="5796136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  <a:endParaRPr lang="es-ES" dirty="0"/>
          </a:p>
        </p:txBody>
      </p:sp>
      <p:sp>
        <p:nvSpPr>
          <p:cNvPr id="37" name="36 Rectángulo redondeado"/>
          <p:cNvSpPr/>
          <p:nvPr/>
        </p:nvSpPr>
        <p:spPr>
          <a:xfrm>
            <a:off x="5364088" y="3429000"/>
            <a:ext cx="2016224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3" y="3501009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38 Rectángulo redondeado"/>
          <p:cNvSpPr/>
          <p:nvPr/>
        </p:nvSpPr>
        <p:spPr>
          <a:xfrm>
            <a:off x="6372200" y="3645024"/>
            <a:ext cx="2016224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861048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40 Conector recto"/>
          <p:cNvCxnSpPr/>
          <p:nvPr/>
        </p:nvCxnSpPr>
        <p:spPr>
          <a:xfrm>
            <a:off x="3923928" y="6165304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4067944" y="544522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remota</a:t>
            </a:r>
            <a:endParaRPr lang="es-ES" dirty="0"/>
          </a:p>
        </p:txBody>
      </p:sp>
      <p:sp>
        <p:nvSpPr>
          <p:cNvPr id="43" name="42 Cubo"/>
          <p:cNvSpPr/>
          <p:nvPr/>
        </p:nvSpPr>
        <p:spPr>
          <a:xfrm>
            <a:off x="971600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555776" y="2278613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SMTP anunciada con prioridad 10</a:t>
            </a:r>
            <a:endParaRPr lang="es-ES" dirty="0"/>
          </a:p>
        </p:txBody>
      </p:sp>
      <p:cxnSp>
        <p:nvCxnSpPr>
          <p:cNvPr id="47" name="46 Conector recto"/>
          <p:cNvCxnSpPr>
            <a:endCxn id="49" idx="3"/>
          </p:cNvCxnSpPr>
          <p:nvPr/>
        </p:nvCxnSpPr>
        <p:spPr>
          <a:xfrm flipV="1">
            <a:off x="2555776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ilindro"/>
          <p:cNvSpPr/>
          <p:nvPr/>
        </p:nvSpPr>
        <p:spPr>
          <a:xfrm>
            <a:off x="1979712" y="1556792"/>
            <a:ext cx="1296144" cy="6480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Router</a:t>
            </a:r>
            <a:r>
              <a:rPr lang="es-ES" dirty="0" smtClean="0"/>
              <a:t> sede A</a:t>
            </a:r>
            <a:endParaRPr lang="es-ES" dirty="0"/>
          </a:p>
        </p:txBody>
      </p:sp>
      <p:sp>
        <p:nvSpPr>
          <p:cNvPr id="50" name="49 Cilindro"/>
          <p:cNvSpPr/>
          <p:nvPr/>
        </p:nvSpPr>
        <p:spPr>
          <a:xfrm>
            <a:off x="6444208" y="1556792"/>
            <a:ext cx="1296144" cy="6480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Router</a:t>
            </a:r>
            <a:r>
              <a:rPr lang="es-ES" dirty="0" smtClean="0"/>
              <a:t> sede B</a:t>
            </a:r>
            <a:endParaRPr lang="es-ES" dirty="0"/>
          </a:p>
        </p:txBody>
      </p:sp>
      <p:cxnSp>
        <p:nvCxnSpPr>
          <p:cNvPr id="52" name="51 Conector recto"/>
          <p:cNvCxnSpPr/>
          <p:nvPr/>
        </p:nvCxnSpPr>
        <p:spPr>
          <a:xfrm flipV="1">
            <a:off x="7164288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Nube"/>
          <p:cNvSpPr/>
          <p:nvPr/>
        </p:nvSpPr>
        <p:spPr>
          <a:xfrm>
            <a:off x="3563888" y="836712"/>
            <a:ext cx="2808312" cy="5760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Usuario o pasarela externa</a:t>
            </a:r>
            <a:endParaRPr lang="es-ES" dirty="0"/>
          </a:p>
        </p:txBody>
      </p:sp>
      <p:sp>
        <p:nvSpPr>
          <p:cNvPr id="56" name="55 Cubo"/>
          <p:cNvSpPr/>
          <p:nvPr/>
        </p:nvSpPr>
        <p:spPr>
          <a:xfrm>
            <a:off x="5580112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sp>
        <p:nvSpPr>
          <p:cNvPr id="53" name="52 CuadroTexto"/>
          <p:cNvSpPr txBox="1"/>
          <p:nvPr/>
        </p:nvSpPr>
        <p:spPr>
          <a:xfrm>
            <a:off x="5364088" y="227687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SMTP anunciada con prioridad 20</a:t>
            </a:r>
            <a:endParaRPr lang="es-ES" dirty="0"/>
          </a:p>
        </p:txBody>
      </p:sp>
      <p:cxnSp>
        <p:nvCxnSpPr>
          <p:cNvPr id="58" name="57 Conector recto"/>
          <p:cNvCxnSpPr/>
          <p:nvPr/>
        </p:nvCxnSpPr>
        <p:spPr>
          <a:xfrm flipV="1">
            <a:off x="3275856" y="1412776"/>
            <a:ext cx="79208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flipH="1" flipV="1">
            <a:off x="6084168" y="1196752"/>
            <a:ext cx="64807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Cloud Pasarela MDA</a:t>
            </a:r>
            <a:endParaRPr lang="es-ES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683568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Rectángulo redondeado"/>
          <p:cNvSpPr/>
          <p:nvPr/>
        </p:nvSpPr>
        <p:spPr>
          <a:xfrm>
            <a:off x="1691680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28 Disco magnético"/>
          <p:cNvSpPr/>
          <p:nvPr/>
        </p:nvSpPr>
        <p:spPr>
          <a:xfrm>
            <a:off x="1403648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Sede A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>
            <a:off x="3923928" y="6165304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4067944" y="544522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remota</a:t>
            </a:r>
            <a:endParaRPr lang="es-ES" dirty="0"/>
          </a:p>
        </p:txBody>
      </p:sp>
      <p:sp>
        <p:nvSpPr>
          <p:cNvPr id="43" name="42 Cubo"/>
          <p:cNvSpPr/>
          <p:nvPr/>
        </p:nvSpPr>
        <p:spPr>
          <a:xfrm>
            <a:off x="971600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555776" y="227861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MDA</a:t>
            </a:r>
            <a:endParaRPr lang="es-ES" dirty="0"/>
          </a:p>
        </p:txBody>
      </p:sp>
      <p:cxnSp>
        <p:nvCxnSpPr>
          <p:cNvPr id="47" name="46 Conector recto"/>
          <p:cNvCxnSpPr/>
          <p:nvPr/>
        </p:nvCxnSpPr>
        <p:spPr>
          <a:xfrm flipV="1">
            <a:off x="2555776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30 Rectángulo redondeado"/>
          <p:cNvSpPr/>
          <p:nvPr/>
        </p:nvSpPr>
        <p:spPr>
          <a:xfrm>
            <a:off x="5436096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Rectángulo redondeado"/>
          <p:cNvSpPr/>
          <p:nvPr/>
        </p:nvSpPr>
        <p:spPr>
          <a:xfrm>
            <a:off x="6444208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Disco magnético"/>
          <p:cNvSpPr/>
          <p:nvPr/>
        </p:nvSpPr>
        <p:spPr>
          <a:xfrm>
            <a:off x="6156176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B</a:t>
            </a:r>
            <a:endParaRPr lang="es-ES" dirty="0"/>
          </a:p>
        </p:txBody>
      </p:sp>
      <p:sp>
        <p:nvSpPr>
          <p:cNvPr id="45" name="44 Cubo"/>
          <p:cNvSpPr/>
          <p:nvPr/>
        </p:nvSpPr>
        <p:spPr>
          <a:xfrm>
            <a:off x="5724128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cxnSp>
        <p:nvCxnSpPr>
          <p:cNvPr id="46" name="45 Conector recto"/>
          <p:cNvCxnSpPr/>
          <p:nvPr/>
        </p:nvCxnSpPr>
        <p:spPr>
          <a:xfrm flipV="1">
            <a:off x="7308304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53 CuadroTexto"/>
          <p:cNvSpPr txBox="1"/>
          <p:nvPr/>
        </p:nvSpPr>
        <p:spPr>
          <a:xfrm>
            <a:off x="7236296" y="23395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MDA</a:t>
            </a:r>
            <a:endParaRPr lang="es-ES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115616" y="134076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SMTP</a:t>
            </a:r>
            <a:endParaRPr lang="es-ES" dirty="0"/>
          </a:p>
        </p:txBody>
      </p:sp>
      <p:sp>
        <p:nvSpPr>
          <p:cNvPr id="59" name="58 CuadroTexto"/>
          <p:cNvSpPr txBox="1"/>
          <p:nvPr/>
        </p:nvSpPr>
        <p:spPr>
          <a:xfrm>
            <a:off x="6228184" y="126876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SMTP</a:t>
            </a:r>
            <a:endParaRPr lang="es-E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Diagrama Cloud Pasarela </a:t>
            </a:r>
            <a:r>
              <a:rPr lang="es-ES" dirty="0" err="1" smtClean="0"/>
              <a:t>Buzon</a:t>
            </a:r>
            <a:r>
              <a:rPr lang="es-ES" dirty="0" smtClean="0"/>
              <a:t>/POP/IMAP</a:t>
            </a:r>
            <a:endParaRPr lang="es-ES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683568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Rectángulo redondeado"/>
          <p:cNvSpPr/>
          <p:nvPr/>
        </p:nvSpPr>
        <p:spPr>
          <a:xfrm>
            <a:off x="1691680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28 Disco magnético"/>
          <p:cNvSpPr/>
          <p:nvPr/>
        </p:nvSpPr>
        <p:spPr>
          <a:xfrm>
            <a:off x="1403648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Sede A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>
            <a:off x="3923928" y="6165304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4067944" y="544522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remota</a:t>
            </a:r>
            <a:endParaRPr lang="es-ES" dirty="0"/>
          </a:p>
        </p:txBody>
      </p:sp>
      <p:sp>
        <p:nvSpPr>
          <p:cNvPr id="43" name="42 Cubo"/>
          <p:cNvSpPr/>
          <p:nvPr/>
        </p:nvSpPr>
        <p:spPr>
          <a:xfrm>
            <a:off x="971600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cxnSp>
        <p:nvCxnSpPr>
          <p:cNvPr id="47" name="46 Conector recto"/>
          <p:cNvCxnSpPr/>
          <p:nvPr/>
        </p:nvCxnSpPr>
        <p:spPr>
          <a:xfrm flipV="1">
            <a:off x="2555776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30 Rectángulo redondeado"/>
          <p:cNvSpPr/>
          <p:nvPr/>
        </p:nvSpPr>
        <p:spPr>
          <a:xfrm>
            <a:off x="5436096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Rectángulo redondeado"/>
          <p:cNvSpPr/>
          <p:nvPr/>
        </p:nvSpPr>
        <p:spPr>
          <a:xfrm>
            <a:off x="6444208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Disco magnético"/>
          <p:cNvSpPr/>
          <p:nvPr/>
        </p:nvSpPr>
        <p:spPr>
          <a:xfrm>
            <a:off x="6156176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B</a:t>
            </a:r>
            <a:endParaRPr lang="es-ES" dirty="0"/>
          </a:p>
        </p:txBody>
      </p:sp>
      <p:sp>
        <p:nvSpPr>
          <p:cNvPr id="45" name="44 Cubo"/>
          <p:cNvSpPr/>
          <p:nvPr/>
        </p:nvSpPr>
        <p:spPr>
          <a:xfrm>
            <a:off x="5724128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cxnSp>
        <p:nvCxnSpPr>
          <p:cNvPr id="46" name="45 Conector recto"/>
          <p:cNvCxnSpPr/>
          <p:nvPr/>
        </p:nvCxnSpPr>
        <p:spPr>
          <a:xfrm flipV="1">
            <a:off x="7308304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53 CuadroTexto"/>
          <p:cNvSpPr txBox="1"/>
          <p:nvPr/>
        </p:nvSpPr>
        <p:spPr>
          <a:xfrm>
            <a:off x="7236296" y="213285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LMTP/POP/IMAP</a:t>
            </a:r>
            <a:endParaRPr lang="es-ES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115616" y="134076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MDA</a:t>
            </a:r>
            <a:endParaRPr lang="es-ES" dirty="0"/>
          </a:p>
        </p:txBody>
      </p:sp>
      <p:sp>
        <p:nvSpPr>
          <p:cNvPr id="59" name="58 CuadroTexto"/>
          <p:cNvSpPr txBox="1"/>
          <p:nvPr/>
        </p:nvSpPr>
        <p:spPr>
          <a:xfrm>
            <a:off x="6228184" y="126876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MDA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2699792" y="198884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LMTP/POP/IMAP</a:t>
            </a:r>
            <a:endParaRPr lang="es-E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Diagrama Cloud Pasarela DNS Resolver</a:t>
            </a:r>
            <a:endParaRPr lang="es-ES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683568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Rectángulo redondeado"/>
          <p:cNvSpPr/>
          <p:nvPr/>
        </p:nvSpPr>
        <p:spPr>
          <a:xfrm>
            <a:off x="1691680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28 Disco magnético"/>
          <p:cNvSpPr/>
          <p:nvPr/>
        </p:nvSpPr>
        <p:spPr>
          <a:xfrm>
            <a:off x="1403648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Sede A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>
            <a:off x="3923928" y="6165304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4067944" y="544522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remota</a:t>
            </a:r>
            <a:endParaRPr lang="es-ES" dirty="0"/>
          </a:p>
        </p:txBody>
      </p:sp>
      <p:sp>
        <p:nvSpPr>
          <p:cNvPr id="43" name="42 Cubo"/>
          <p:cNvSpPr/>
          <p:nvPr/>
        </p:nvSpPr>
        <p:spPr>
          <a:xfrm>
            <a:off x="971600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555776" y="227861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DNS</a:t>
            </a:r>
            <a:endParaRPr lang="es-ES" dirty="0"/>
          </a:p>
        </p:txBody>
      </p:sp>
      <p:cxnSp>
        <p:nvCxnSpPr>
          <p:cNvPr id="47" name="46 Conector recto"/>
          <p:cNvCxnSpPr/>
          <p:nvPr/>
        </p:nvCxnSpPr>
        <p:spPr>
          <a:xfrm flipV="1">
            <a:off x="2555776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30 Rectángulo redondeado"/>
          <p:cNvSpPr/>
          <p:nvPr/>
        </p:nvSpPr>
        <p:spPr>
          <a:xfrm>
            <a:off x="5436096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Rectángulo redondeado"/>
          <p:cNvSpPr/>
          <p:nvPr/>
        </p:nvSpPr>
        <p:spPr>
          <a:xfrm>
            <a:off x="6444208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Disco magnético"/>
          <p:cNvSpPr/>
          <p:nvPr/>
        </p:nvSpPr>
        <p:spPr>
          <a:xfrm>
            <a:off x="6156176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B</a:t>
            </a:r>
            <a:endParaRPr lang="es-ES" dirty="0"/>
          </a:p>
        </p:txBody>
      </p:sp>
      <p:sp>
        <p:nvSpPr>
          <p:cNvPr id="45" name="44 Cubo"/>
          <p:cNvSpPr/>
          <p:nvPr/>
        </p:nvSpPr>
        <p:spPr>
          <a:xfrm>
            <a:off x="5724128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cxnSp>
        <p:nvCxnSpPr>
          <p:cNvPr id="46" name="45 Conector recto"/>
          <p:cNvCxnSpPr/>
          <p:nvPr/>
        </p:nvCxnSpPr>
        <p:spPr>
          <a:xfrm flipV="1">
            <a:off x="7308304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53 CuadroTexto"/>
          <p:cNvSpPr txBox="1"/>
          <p:nvPr/>
        </p:nvSpPr>
        <p:spPr>
          <a:xfrm>
            <a:off x="7236296" y="23395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DNS</a:t>
            </a:r>
            <a:endParaRPr lang="es-ES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115616" y="134076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SMTP</a:t>
            </a:r>
            <a:endParaRPr lang="es-ES" dirty="0"/>
          </a:p>
        </p:txBody>
      </p:sp>
      <p:sp>
        <p:nvSpPr>
          <p:cNvPr id="59" name="58 CuadroTexto"/>
          <p:cNvSpPr txBox="1"/>
          <p:nvPr/>
        </p:nvSpPr>
        <p:spPr>
          <a:xfrm>
            <a:off x="6228184" y="126876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SMTP</a:t>
            </a:r>
            <a:endParaRPr lang="es-E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Cloud Directorio</a:t>
            </a:r>
            <a:endParaRPr lang="es-ES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683568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Rectángulo redondeado"/>
          <p:cNvSpPr/>
          <p:nvPr/>
        </p:nvSpPr>
        <p:spPr>
          <a:xfrm>
            <a:off x="1691680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28 Disco magnético"/>
          <p:cNvSpPr/>
          <p:nvPr/>
        </p:nvSpPr>
        <p:spPr>
          <a:xfrm>
            <a:off x="1403648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Sede A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>
            <a:off x="3923928" y="6165304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4067944" y="544522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remota</a:t>
            </a:r>
            <a:endParaRPr lang="es-ES" dirty="0"/>
          </a:p>
        </p:txBody>
      </p:sp>
      <p:sp>
        <p:nvSpPr>
          <p:cNvPr id="43" name="42 Cubo"/>
          <p:cNvSpPr/>
          <p:nvPr/>
        </p:nvSpPr>
        <p:spPr>
          <a:xfrm>
            <a:off x="971600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555776" y="227861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Directorio</a:t>
            </a:r>
            <a:endParaRPr lang="es-ES" dirty="0"/>
          </a:p>
        </p:txBody>
      </p:sp>
      <p:cxnSp>
        <p:nvCxnSpPr>
          <p:cNvPr id="47" name="46 Conector recto"/>
          <p:cNvCxnSpPr/>
          <p:nvPr/>
        </p:nvCxnSpPr>
        <p:spPr>
          <a:xfrm flipV="1">
            <a:off x="2555776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30 Rectángulo redondeado"/>
          <p:cNvSpPr/>
          <p:nvPr/>
        </p:nvSpPr>
        <p:spPr>
          <a:xfrm>
            <a:off x="5436096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Rectángulo redondeado"/>
          <p:cNvSpPr/>
          <p:nvPr/>
        </p:nvSpPr>
        <p:spPr>
          <a:xfrm>
            <a:off x="6444208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Disco magnético"/>
          <p:cNvSpPr/>
          <p:nvPr/>
        </p:nvSpPr>
        <p:spPr>
          <a:xfrm>
            <a:off x="6156176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Sede B</a:t>
            </a:r>
            <a:endParaRPr lang="es-ES" dirty="0"/>
          </a:p>
        </p:txBody>
      </p:sp>
      <p:sp>
        <p:nvSpPr>
          <p:cNvPr id="45" name="44 Cubo"/>
          <p:cNvSpPr/>
          <p:nvPr/>
        </p:nvSpPr>
        <p:spPr>
          <a:xfrm>
            <a:off x="5724128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cxnSp>
        <p:nvCxnSpPr>
          <p:cNvPr id="46" name="45 Conector recto"/>
          <p:cNvCxnSpPr/>
          <p:nvPr/>
        </p:nvCxnSpPr>
        <p:spPr>
          <a:xfrm flipV="1">
            <a:off x="7308304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53 CuadroTexto"/>
          <p:cNvSpPr txBox="1"/>
          <p:nvPr/>
        </p:nvSpPr>
        <p:spPr>
          <a:xfrm>
            <a:off x="7020272" y="23395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Directorio</a:t>
            </a:r>
            <a:endParaRPr lang="es-ES" dirty="0"/>
          </a:p>
        </p:txBody>
      </p:sp>
      <p:sp>
        <p:nvSpPr>
          <p:cNvPr id="57" name="56 CuadroTexto"/>
          <p:cNvSpPr txBox="1"/>
          <p:nvPr/>
        </p:nvSpPr>
        <p:spPr>
          <a:xfrm>
            <a:off x="467544" y="119675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SMTP/MDA/Buzones/POP/IMAP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5076056" y="119675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SMTP/MDA/Buzones/POP/IMAP</a:t>
            </a:r>
            <a:endParaRPr lang="es-E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Cloud HTTP</a:t>
            </a:r>
            <a:endParaRPr lang="es-ES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683568" y="3429000"/>
            <a:ext cx="2016224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3" y="3501009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Rectángulo redondeado"/>
          <p:cNvSpPr/>
          <p:nvPr/>
        </p:nvSpPr>
        <p:spPr>
          <a:xfrm>
            <a:off x="1691680" y="3645024"/>
            <a:ext cx="2016224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861048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28 Disco magnético"/>
          <p:cNvSpPr/>
          <p:nvPr/>
        </p:nvSpPr>
        <p:spPr>
          <a:xfrm>
            <a:off x="1403648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  <a:endParaRPr lang="es-ES" dirty="0"/>
          </a:p>
        </p:txBody>
      </p:sp>
      <p:sp>
        <p:nvSpPr>
          <p:cNvPr id="36" name="35 Disco magnético"/>
          <p:cNvSpPr/>
          <p:nvPr/>
        </p:nvSpPr>
        <p:spPr>
          <a:xfrm>
            <a:off x="5796136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  <a:endParaRPr lang="es-ES" dirty="0"/>
          </a:p>
        </p:txBody>
      </p:sp>
      <p:sp>
        <p:nvSpPr>
          <p:cNvPr id="37" name="36 Rectángulo redondeado"/>
          <p:cNvSpPr/>
          <p:nvPr/>
        </p:nvSpPr>
        <p:spPr>
          <a:xfrm>
            <a:off x="5364088" y="3429000"/>
            <a:ext cx="2016224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3" y="3501009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38 Rectángulo redondeado"/>
          <p:cNvSpPr/>
          <p:nvPr/>
        </p:nvSpPr>
        <p:spPr>
          <a:xfrm>
            <a:off x="6372200" y="3645024"/>
            <a:ext cx="2016224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861048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40 Conector recto"/>
          <p:cNvCxnSpPr/>
          <p:nvPr/>
        </p:nvCxnSpPr>
        <p:spPr>
          <a:xfrm>
            <a:off x="3923928" y="6165304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4067944" y="544522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remota</a:t>
            </a:r>
            <a:endParaRPr lang="es-ES" dirty="0"/>
          </a:p>
        </p:txBody>
      </p:sp>
      <p:sp>
        <p:nvSpPr>
          <p:cNvPr id="43" name="42 Cubo"/>
          <p:cNvSpPr/>
          <p:nvPr/>
        </p:nvSpPr>
        <p:spPr>
          <a:xfrm>
            <a:off x="971600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555776" y="213459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HTTP anunciada con prioridad 10</a:t>
            </a:r>
            <a:endParaRPr lang="es-ES" dirty="0"/>
          </a:p>
        </p:txBody>
      </p:sp>
      <p:cxnSp>
        <p:nvCxnSpPr>
          <p:cNvPr id="47" name="46 Conector recto"/>
          <p:cNvCxnSpPr>
            <a:endCxn id="49" idx="3"/>
          </p:cNvCxnSpPr>
          <p:nvPr/>
        </p:nvCxnSpPr>
        <p:spPr>
          <a:xfrm flipV="1">
            <a:off x="2555776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ilindro"/>
          <p:cNvSpPr/>
          <p:nvPr/>
        </p:nvSpPr>
        <p:spPr>
          <a:xfrm>
            <a:off x="1979712" y="1556792"/>
            <a:ext cx="1296144" cy="6480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Router</a:t>
            </a:r>
            <a:r>
              <a:rPr lang="es-ES" dirty="0" smtClean="0"/>
              <a:t> sede A</a:t>
            </a:r>
            <a:endParaRPr lang="es-ES" dirty="0"/>
          </a:p>
        </p:txBody>
      </p:sp>
      <p:sp>
        <p:nvSpPr>
          <p:cNvPr id="50" name="49 Cilindro"/>
          <p:cNvSpPr/>
          <p:nvPr/>
        </p:nvSpPr>
        <p:spPr>
          <a:xfrm>
            <a:off x="6444208" y="1556792"/>
            <a:ext cx="1296144" cy="6480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Router</a:t>
            </a:r>
            <a:r>
              <a:rPr lang="es-ES" dirty="0" smtClean="0"/>
              <a:t> sede B</a:t>
            </a:r>
            <a:endParaRPr lang="es-ES" dirty="0"/>
          </a:p>
        </p:txBody>
      </p:sp>
      <p:cxnSp>
        <p:nvCxnSpPr>
          <p:cNvPr id="52" name="51 Conector recto"/>
          <p:cNvCxnSpPr/>
          <p:nvPr/>
        </p:nvCxnSpPr>
        <p:spPr>
          <a:xfrm flipV="1">
            <a:off x="7164288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Nube"/>
          <p:cNvSpPr/>
          <p:nvPr/>
        </p:nvSpPr>
        <p:spPr>
          <a:xfrm>
            <a:off x="3563888" y="836712"/>
            <a:ext cx="2808312" cy="5760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Usuario o pasarela externa</a:t>
            </a:r>
            <a:endParaRPr lang="es-ES" dirty="0"/>
          </a:p>
        </p:txBody>
      </p:sp>
      <p:sp>
        <p:nvSpPr>
          <p:cNvPr id="56" name="55 Cubo"/>
          <p:cNvSpPr/>
          <p:nvPr/>
        </p:nvSpPr>
        <p:spPr>
          <a:xfrm>
            <a:off x="5580112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sp>
        <p:nvSpPr>
          <p:cNvPr id="53" name="52 CuadroTexto"/>
          <p:cNvSpPr txBox="1"/>
          <p:nvPr/>
        </p:nvSpPr>
        <p:spPr>
          <a:xfrm>
            <a:off x="5364088" y="213459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HTTP anunciada con prioridad 20</a:t>
            </a:r>
            <a:endParaRPr lang="es-ES" dirty="0"/>
          </a:p>
        </p:txBody>
      </p:sp>
      <p:cxnSp>
        <p:nvCxnSpPr>
          <p:cNvPr id="58" name="57 Conector recto"/>
          <p:cNvCxnSpPr/>
          <p:nvPr/>
        </p:nvCxnSpPr>
        <p:spPr>
          <a:xfrm flipV="1">
            <a:off x="3275856" y="1412776"/>
            <a:ext cx="79208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 flipH="1" flipV="1">
            <a:off x="6084168" y="1196752"/>
            <a:ext cx="64807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Diagrama Cloud Servidor Aplicaciones</a:t>
            </a:r>
            <a:endParaRPr lang="es-ES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683568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Rectángulo redondeado"/>
          <p:cNvSpPr/>
          <p:nvPr/>
        </p:nvSpPr>
        <p:spPr>
          <a:xfrm>
            <a:off x="1691680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28 Disco magnético"/>
          <p:cNvSpPr/>
          <p:nvPr/>
        </p:nvSpPr>
        <p:spPr>
          <a:xfrm>
            <a:off x="1403648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Sede A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>
            <a:off x="3923928" y="6165304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4067944" y="544522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remota</a:t>
            </a:r>
            <a:endParaRPr lang="es-ES" dirty="0"/>
          </a:p>
        </p:txBody>
      </p:sp>
      <p:sp>
        <p:nvSpPr>
          <p:cNvPr id="43" name="42 Cubo"/>
          <p:cNvSpPr/>
          <p:nvPr/>
        </p:nvSpPr>
        <p:spPr>
          <a:xfrm>
            <a:off x="971600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555776" y="227861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HTTP AS</a:t>
            </a:r>
            <a:endParaRPr lang="es-ES" dirty="0"/>
          </a:p>
        </p:txBody>
      </p:sp>
      <p:cxnSp>
        <p:nvCxnSpPr>
          <p:cNvPr id="47" name="46 Conector recto"/>
          <p:cNvCxnSpPr/>
          <p:nvPr/>
        </p:nvCxnSpPr>
        <p:spPr>
          <a:xfrm flipV="1">
            <a:off x="2555776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30 Rectángulo redondeado"/>
          <p:cNvSpPr/>
          <p:nvPr/>
        </p:nvSpPr>
        <p:spPr>
          <a:xfrm>
            <a:off x="5436096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Rectángulo redondeado"/>
          <p:cNvSpPr/>
          <p:nvPr/>
        </p:nvSpPr>
        <p:spPr>
          <a:xfrm>
            <a:off x="6444208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Disco magnético"/>
          <p:cNvSpPr/>
          <p:nvPr/>
        </p:nvSpPr>
        <p:spPr>
          <a:xfrm>
            <a:off x="6156176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Sede B</a:t>
            </a:r>
            <a:endParaRPr lang="es-ES" dirty="0"/>
          </a:p>
        </p:txBody>
      </p:sp>
      <p:sp>
        <p:nvSpPr>
          <p:cNvPr id="45" name="44 Cubo"/>
          <p:cNvSpPr/>
          <p:nvPr/>
        </p:nvSpPr>
        <p:spPr>
          <a:xfrm>
            <a:off x="5724128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cxnSp>
        <p:nvCxnSpPr>
          <p:cNvPr id="46" name="45 Conector recto"/>
          <p:cNvCxnSpPr/>
          <p:nvPr/>
        </p:nvCxnSpPr>
        <p:spPr>
          <a:xfrm flipV="1">
            <a:off x="7308304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53 CuadroTexto"/>
          <p:cNvSpPr txBox="1"/>
          <p:nvPr/>
        </p:nvSpPr>
        <p:spPr>
          <a:xfrm>
            <a:off x="7236296" y="23395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HTTP AS</a:t>
            </a:r>
            <a:endParaRPr lang="es-ES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115616" y="134076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HTTP</a:t>
            </a:r>
            <a:endParaRPr lang="es-ES" dirty="0"/>
          </a:p>
        </p:txBody>
      </p:sp>
      <p:sp>
        <p:nvSpPr>
          <p:cNvPr id="59" name="58 CuadroTexto"/>
          <p:cNvSpPr txBox="1"/>
          <p:nvPr/>
        </p:nvSpPr>
        <p:spPr>
          <a:xfrm>
            <a:off x="6228184" y="126876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HTTP</a:t>
            </a:r>
            <a:endParaRPr lang="es-E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Cloud Directorio</a:t>
            </a:r>
            <a:endParaRPr lang="es-ES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683568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Rectángulo redondeado"/>
          <p:cNvSpPr/>
          <p:nvPr/>
        </p:nvSpPr>
        <p:spPr>
          <a:xfrm>
            <a:off x="1691680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28 Disco magnético"/>
          <p:cNvSpPr/>
          <p:nvPr/>
        </p:nvSpPr>
        <p:spPr>
          <a:xfrm>
            <a:off x="1403648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Sede A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>
            <a:off x="3923928" y="6165304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4067944" y="544522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remota</a:t>
            </a:r>
            <a:endParaRPr lang="es-ES" dirty="0"/>
          </a:p>
        </p:txBody>
      </p:sp>
      <p:sp>
        <p:nvSpPr>
          <p:cNvPr id="43" name="42 Cubo"/>
          <p:cNvSpPr/>
          <p:nvPr/>
        </p:nvSpPr>
        <p:spPr>
          <a:xfrm>
            <a:off x="971600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555776" y="227861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Directorio</a:t>
            </a:r>
            <a:endParaRPr lang="es-ES" dirty="0"/>
          </a:p>
        </p:txBody>
      </p:sp>
      <p:cxnSp>
        <p:nvCxnSpPr>
          <p:cNvPr id="47" name="46 Conector recto"/>
          <p:cNvCxnSpPr/>
          <p:nvPr/>
        </p:nvCxnSpPr>
        <p:spPr>
          <a:xfrm flipV="1">
            <a:off x="2555776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30 Rectángulo redondeado"/>
          <p:cNvSpPr/>
          <p:nvPr/>
        </p:nvSpPr>
        <p:spPr>
          <a:xfrm>
            <a:off x="5436096" y="1556792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Rectángulo redondeado"/>
          <p:cNvSpPr/>
          <p:nvPr/>
        </p:nvSpPr>
        <p:spPr>
          <a:xfrm>
            <a:off x="6444208" y="177281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149080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Disco magnético"/>
          <p:cNvSpPr/>
          <p:nvPr/>
        </p:nvSpPr>
        <p:spPr>
          <a:xfrm>
            <a:off x="6156176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Sede B</a:t>
            </a:r>
            <a:endParaRPr lang="es-ES" dirty="0"/>
          </a:p>
        </p:txBody>
      </p:sp>
      <p:sp>
        <p:nvSpPr>
          <p:cNvPr id="45" name="44 Cubo"/>
          <p:cNvSpPr/>
          <p:nvPr/>
        </p:nvSpPr>
        <p:spPr>
          <a:xfrm>
            <a:off x="5724128" y="270892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 </a:t>
            </a:r>
            <a:r>
              <a:rPr lang="es-ES" dirty="0" err="1" smtClean="0"/>
              <a:t>vitual</a:t>
            </a:r>
            <a:endParaRPr lang="es-ES" dirty="0"/>
          </a:p>
        </p:txBody>
      </p:sp>
      <p:cxnSp>
        <p:nvCxnSpPr>
          <p:cNvPr id="46" name="45 Conector recto"/>
          <p:cNvCxnSpPr/>
          <p:nvPr/>
        </p:nvCxnSpPr>
        <p:spPr>
          <a:xfrm flipV="1">
            <a:off x="7308304" y="2204864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772816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448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53 CuadroTexto"/>
          <p:cNvSpPr txBox="1"/>
          <p:nvPr/>
        </p:nvSpPr>
        <p:spPr>
          <a:xfrm>
            <a:off x="7020272" y="23395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Directorio</a:t>
            </a:r>
            <a:endParaRPr lang="es-ES" dirty="0"/>
          </a:p>
        </p:txBody>
      </p:sp>
      <p:sp>
        <p:nvSpPr>
          <p:cNvPr id="57" name="56 CuadroTexto"/>
          <p:cNvSpPr txBox="1"/>
          <p:nvPr/>
        </p:nvSpPr>
        <p:spPr>
          <a:xfrm>
            <a:off x="467544" y="119675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Servidor de Aplicaciones</a:t>
            </a:r>
            <a:endParaRPr lang="es-ES" dirty="0"/>
          </a:p>
        </p:txBody>
      </p:sp>
      <p:sp>
        <p:nvSpPr>
          <p:cNvPr id="36" name="35 CuadroTexto"/>
          <p:cNvSpPr txBox="1"/>
          <p:nvPr/>
        </p:nvSpPr>
        <p:spPr>
          <a:xfrm>
            <a:off x="5076056" y="119675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VMs</a:t>
            </a:r>
            <a:r>
              <a:rPr lang="es-ES" dirty="0" smtClean="0"/>
              <a:t> Servidor de Aplicaciones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balanceo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00506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9845" y="4005064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01114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011141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4853955" y="4620171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10 Cubo"/>
          <p:cNvSpPr/>
          <p:nvPr/>
        </p:nvSpPr>
        <p:spPr>
          <a:xfrm>
            <a:off x="3275856" y="234888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Balanceador L2-L7</a:t>
            </a:r>
            <a:endParaRPr lang="es-ES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1835696" y="3501008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2195736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059832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4139952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7092280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932040" y="198884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436096" y="31409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</a:t>
            </a:r>
            <a:endParaRPr lang="es-ES" dirty="0"/>
          </a:p>
        </p:txBody>
      </p:sp>
      <p:cxnSp>
        <p:nvCxnSpPr>
          <p:cNvPr id="23" name="22 Conector recto"/>
          <p:cNvCxnSpPr/>
          <p:nvPr/>
        </p:nvCxnSpPr>
        <p:spPr>
          <a:xfrm flipV="1">
            <a:off x="4572000" y="191683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orma libre"/>
          <p:cNvSpPr/>
          <p:nvPr/>
        </p:nvSpPr>
        <p:spPr>
          <a:xfrm rot="442336">
            <a:off x="3356446" y="1636415"/>
            <a:ext cx="846932" cy="2433043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2555776" y="162880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N servicio </a:t>
            </a:r>
            <a:endParaRPr lang="es-ES" dirty="0"/>
          </a:p>
        </p:txBody>
      </p:sp>
      <p:sp>
        <p:nvSpPr>
          <p:cNvPr id="22" name="21 Forma libre"/>
          <p:cNvSpPr/>
          <p:nvPr/>
        </p:nvSpPr>
        <p:spPr>
          <a:xfrm rot="442336" flipH="1">
            <a:off x="4255049" y="1772003"/>
            <a:ext cx="2357402" cy="1945843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solidFill>
              <a:schemeClr val="accent3">
                <a:lumMod val="75000"/>
              </a:schemeClr>
            </a:solidFill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4788024" y="119675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N+1 servicio </a:t>
            </a:r>
            <a:endParaRPr lang="es-E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Diagrama Cloud Directorio</a:t>
            </a:r>
            <a:endParaRPr lang="es-ES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683568" y="1124744"/>
            <a:ext cx="2016224" cy="36724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6450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Rectángulo redondeado"/>
          <p:cNvSpPr/>
          <p:nvPr/>
        </p:nvSpPr>
        <p:spPr>
          <a:xfrm>
            <a:off x="1691680" y="1340768"/>
            <a:ext cx="2016224" cy="36724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6450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28 Disco magnético"/>
          <p:cNvSpPr/>
          <p:nvPr/>
        </p:nvSpPr>
        <p:spPr>
          <a:xfrm>
            <a:off x="1403648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Sede A</a:t>
            </a:r>
            <a:endParaRPr lang="es-ES" dirty="0"/>
          </a:p>
        </p:txBody>
      </p:sp>
      <p:cxnSp>
        <p:nvCxnSpPr>
          <p:cNvPr id="41" name="40 Conector recto"/>
          <p:cNvCxnSpPr/>
          <p:nvPr/>
        </p:nvCxnSpPr>
        <p:spPr>
          <a:xfrm>
            <a:off x="3923928" y="6165304"/>
            <a:ext cx="166226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4067944" y="544522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Replicación remota</a:t>
            </a:r>
            <a:endParaRPr lang="es-ES" dirty="0"/>
          </a:p>
        </p:txBody>
      </p:sp>
      <p:cxnSp>
        <p:nvCxnSpPr>
          <p:cNvPr id="47" name="46 Conector recto"/>
          <p:cNvCxnSpPr/>
          <p:nvPr/>
        </p:nvCxnSpPr>
        <p:spPr>
          <a:xfrm flipV="1">
            <a:off x="2555776" y="1700808"/>
            <a:ext cx="7200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Rectángulo redondeado"/>
          <p:cNvSpPr/>
          <p:nvPr/>
        </p:nvSpPr>
        <p:spPr>
          <a:xfrm>
            <a:off x="5436096" y="1052736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1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1</a:t>
            </a:r>
            <a:endParaRPr lang="es-ES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6450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Rectángulo redondeado"/>
          <p:cNvSpPr/>
          <p:nvPr/>
        </p:nvSpPr>
        <p:spPr>
          <a:xfrm>
            <a:off x="6444208" y="1268760"/>
            <a:ext cx="201622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VM 2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Nodo 2</a:t>
            </a:r>
            <a:endParaRPr lang="es-ES" dirty="0"/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645024"/>
            <a:ext cx="720079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Disco magnético"/>
          <p:cNvSpPr/>
          <p:nvPr/>
        </p:nvSpPr>
        <p:spPr>
          <a:xfrm>
            <a:off x="6156176" y="5517232"/>
            <a:ext cx="1944216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Almacenamiento</a:t>
            </a:r>
          </a:p>
          <a:p>
            <a:pPr algn="ctr"/>
            <a:r>
              <a:rPr lang="es-ES" dirty="0" smtClean="0"/>
              <a:t>Sede B</a:t>
            </a:r>
            <a:endParaRPr lang="es-ES" dirty="0"/>
          </a:p>
        </p:txBody>
      </p:sp>
      <p:sp>
        <p:nvSpPr>
          <p:cNvPr id="37" name="36 Cubo"/>
          <p:cNvSpPr/>
          <p:nvPr/>
        </p:nvSpPr>
        <p:spPr>
          <a:xfrm>
            <a:off x="1043608" y="486916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NAS virtual</a:t>
            </a:r>
            <a:endParaRPr lang="es-ES" dirty="0"/>
          </a:p>
        </p:txBody>
      </p:sp>
      <p:sp>
        <p:nvSpPr>
          <p:cNvPr id="38" name="37 Cubo"/>
          <p:cNvSpPr/>
          <p:nvPr/>
        </p:nvSpPr>
        <p:spPr>
          <a:xfrm>
            <a:off x="5796136" y="4869160"/>
            <a:ext cx="2592288" cy="72008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NAS virtual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BBDD HA 1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05273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05273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3305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93305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>
            <a:off x="2405683" y="4542086"/>
            <a:ext cx="510133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475656" y="3501008"/>
            <a:ext cx="5832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1835696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491880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5082133" y="47667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8034461" y="47667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1907704" y="35730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VIP servicio BBDD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1115616" y="234888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LAN servidores aplicaciones</a:t>
            </a:r>
            <a:endParaRPr lang="es-ES" dirty="0"/>
          </a:p>
        </p:txBody>
      </p:sp>
      <p:sp>
        <p:nvSpPr>
          <p:cNvPr id="26" name="25 Forma libre"/>
          <p:cNvSpPr/>
          <p:nvPr/>
        </p:nvSpPr>
        <p:spPr>
          <a:xfrm rot="442336">
            <a:off x="3315164" y="2277188"/>
            <a:ext cx="1001503" cy="1799568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4427984" y="249289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N Consulta BBDD</a:t>
            </a:r>
            <a:endParaRPr lang="es-ES" dirty="0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05273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052736"/>
            <a:ext cx="1218059" cy="121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38 CuadroTexto"/>
          <p:cNvSpPr txBox="1"/>
          <p:nvPr/>
        </p:nvSpPr>
        <p:spPr>
          <a:xfrm>
            <a:off x="1763688" y="52292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Cluster</a:t>
            </a:r>
            <a:r>
              <a:rPr lang="es-ES" dirty="0" smtClean="0"/>
              <a:t> BBDD</a:t>
            </a:r>
            <a:endParaRPr lang="es-ES" dirty="0"/>
          </a:p>
        </p:txBody>
      </p:sp>
      <p:sp>
        <p:nvSpPr>
          <p:cNvPr id="22" name="21 Forma libre"/>
          <p:cNvSpPr/>
          <p:nvPr/>
        </p:nvSpPr>
        <p:spPr>
          <a:xfrm rot="442336">
            <a:off x="3685080" y="2108396"/>
            <a:ext cx="2493920" cy="2049636"/>
          </a:xfrm>
          <a:custGeom>
            <a:avLst/>
            <a:gdLst>
              <a:gd name="connsiteX0" fmla="*/ 873457 w 1005385"/>
              <a:gd name="connsiteY0" fmla="*/ 0 h 2251881"/>
              <a:gd name="connsiteX1" fmla="*/ 859809 w 1005385"/>
              <a:gd name="connsiteY1" fmla="*/ 1446663 h 2251881"/>
              <a:gd name="connsiteX2" fmla="*/ 0 w 1005385"/>
              <a:gd name="connsiteY2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5385" h="2251881">
                <a:moveTo>
                  <a:pt x="873457" y="0"/>
                </a:moveTo>
                <a:cubicBezTo>
                  <a:pt x="939421" y="535675"/>
                  <a:pt x="1005385" y="1071350"/>
                  <a:pt x="859809" y="1446663"/>
                </a:cubicBezTo>
                <a:cubicBezTo>
                  <a:pt x="714233" y="1821976"/>
                  <a:pt x="95534" y="2195015"/>
                  <a:pt x="0" y="2251881"/>
                </a:cubicBezTo>
              </a:path>
            </a:pathLst>
          </a:custGeom>
          <a:ln>
            <a:solidFill>
              <a:schemeClr val="accent3">
                <a:lumMod val="75000"/>
              </a:schemeClr>
            </a:solidFill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CuadroTexto"/>
          <p:cNvSpPr txBox="1"/>
          <p:nvPr/>
        </p:nvSpPr>
        <p:spPr>
          <a:xfrm>
            <a:off x="6156176" y="25649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Peticion</a:t>
            </a:r>
            <a:r>
              <a:rPr lang="es-ES" dirty="0" smtClean="0"/>
              <a:t> N +1 Consulta BBDD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BBDD HA 1</a:t>
            </a:r>
            <a:endParaRPr lang="es-E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789040"/>
            <a:ext cx="230425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789040"/>
            <a:ext cx="230425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>
            <a:stCxn id="7" idx="3"/>
            <a:endCxn id="8" idx="1"/>
          </p:cNvCxnSpPr>
          <p:nvPr/>
        </p:nvCxnSpPr>
        <p:spPr>
          <a:xfrm flipH="1">
            <a:off x="2627784" y="4941168"/>
            <a:ext cx="504056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475656" y="3501008"/>
            <a:ext cx="5832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1835696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3491880" y="350100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V="1">
            <a:off x="4572000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1331640" y="4149080"/>
            <a:ext cx="10801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BBDD </a:t>
            </a:r>
            <a:r>
              <a:rPr lang="es-ES" dirty="0" err="1" smtClean="0"/>
              <a:t>master</a:t>
            </a:r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>
            <a:off x="3275856" y="4149080"/>
            <a:ext cx="10801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BBDD </a:t>
            </a:r>
            <a:r>
              <a:rPr lang="es-ES" dirty="0" err="1" smtClean="0"/>
              <a:t>failover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2116</Words>
  <Application>Microsoft Office PowerPoint</Application>
  <PresentationFormat>Presentación en pantalla (4:3)</PresentationFormat>
  <Paragraphs>1151</Paragraphs>
  <Slides>70</Slides>
  <Notes>70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70</vt:i4>
      </vt:variant>
    </vt:vector>
  </HeadingPairs>
  <TitlesOfParts>
    <vt:vector size="71" baseType="lpstr">
      <vt:lpstr>Tema de Office</vt:lpstr>
      <vt:lpstr>Esquema correo</vt:lpstr>
      <vt:lpstr>Esquema correo</vt:lpstr>
      <vt:lpstr>Esquema correo</vt:lpstr>
      <vt:lpstr>Esquema LDAP correo</vt:lpstr>
      <vt:lpstr>Esquema CMS</vt:lpstr>
      <vt:lpstr>Esquema CMS</vt:lpstr>
      <vt:lpstr>Esquema balanceo</vt:lpstr>
      <vt:lpstr>Esquema BBDD HA 1</vt:lpstr>
      <vt:lpstr>Esquema BBDD HA 1</vt:lpstr>
      <vt:lpstr>Esquema BBDD HA 1</vt:lpstr>
      <vt:lpstr>Diapositiva 11</vt:lpstr>
      <vt:lpstr>Diapositiva 12</vt:lpstr>
      <vt:lpstr>Diapositiva 13</vt:lpstr>
      <vt:lpstr>Diapositiva 14</vt:lpstr>
      <vt:lpstr>Diagrama escalera pasarelas SMTP 1</vt:lpstr>
      <vt:lpstr>Diagrama escalera pasarelas SMTP 2</vt:lpstr>
      <vt:lpstr>Diagrama escalera pasarelas SMTP 3</vt:lpstr>
      <vt:lpstr>Diagrama escalera pasarelas SMTP 4</vt:lpstr>
      <vt:lpstr>Esquema SMTP balanceado 1</vt:lpstr>
      <vt:lpstr>Esquema SMTP balanceado 2</vt:lpstr>
      <vt:lpstr>Tiempo de respuesta y ejecución SMTP</vt:lpstr>
      <vt:lpstr>Tiempo de respuesta y ejecución SMTP</vt:lpstr>
      <vt:lpstr>Diagrama escalera MDA 1</vt:lpstr>
      <vt:lpstr>Diagrama escalera MDA2</vt:lpstr>
      <vt:lpstr>Esquema MDA balanceado 1</vt:lpstr>
      <vt:lpstr>Esquema MDA balanceado 2</vt:lpstr>
      <vt:lpstr>Tiempo de respuesta y ejecución MDA</vt:lpstr>
      <vt:lpstr>Tiempo de respuesta y ejecución MDA</vt:lpstr>
      <vt:lpstr>Diagrama escalera Buzon 1</vt:lpstr>
      <vt:lpstr>Diagrama escalera Buzon 2</vt:lpstr>
      <vt:lpstr>Diagrama escalera Buzon 3</vt:lpstr>
      <vt:lpstr>Esquema Buzón balanceado 1</vt:lpstr>
      <vt:lpstr>Esquema Buzon balanceado 2</vt:lpstr>
      <vt:lpstr>Esquema Buzón balanceado 3</vt:lpstr>
      <vt:lpstr>Esquema Buzon balanceado 4</vt:lpstr>
      <vt:lpstr>Esquema Buzón balanceado 5</vt:lpstr>
      <vt:lpstr>Esquema Buzón balanceado 6</vt:lpstr>
      <vt:lpstr>Esquema DNS balanceado 1</vt:lpstr>
      <vt:lpstr>Esquema DNS balanceado 2</vt:lpstr>
      <vt:lpstr>Diagrama escalera DNS 1</vt:lpstr>
      <vt:lpstr>Tiempo de respuesta y ejecución DNS Resolver</vt:lpstr>
      <vt:lpstr>Tiempo de respuesta y ejecución MDA</vt:lpstr>
      <vt:lpstr>Esquema LDAP balanceado 1</vt:lpstr>
      <vt:lpstr>Esquema LDAP balanceado 2</vt:lpstr>
      <vt:lpstr>Diagrama escalera frontal HTTP 1</vt:lpstr>
      <vt:lpstr>Diagrama escalera frontal HTTP 2</vt:lpstr>
      <vt:lpstr>Esquema Frontal HTTP balanceado 1</vt:lpstr>
      <vt:lpstr>Esquema Frontal HTTP balanceado 2</vt:lpstr>
      <vt:lpstr>Diagrama escalera Servicio Aplicaciones 1</vt:lpstr>
      <vt:lpstr>Esquema Servicio de Aplicaciones balanceado 1</vt:lpstr>
      <vt:lpstr>Esquema Servidores Aplicaciones balanceado 2</vt:lpstr>
      <vt:lpstr>Tiempo de respuesta y ejecución Servidor de Aplicaciones</vt:lpstr>
      <vt:lpstr>Diagrama escalera BBDD 1</vt:lpstr>
      <vt:lpstr>Esquema BBDD HA 1</vt:lpstr>
      <vt:lpstr>Esquema BBDD HA 2</vt:lpstr>
      <vt:lpstr>Tiempo de respuesta y ejecución BBDD</vt:lpstr>
      <vt:lpstr>Diagrama escalera Almacenamiento compartido 1</vt:lpstr>
      <vt:lpstr>Diagrama escalera almacenamiento compartido 2</vt:lpstr>
      <vt:lpstr>Esquema Almacenamiento balanceado 6</vt:lpstr>
      <vt:lpstr>Diagrama escalera Servicio Directorio1</vt:lpstr>
      <vt:lpstr>Esquema LDAP balanceado 2</vt:lpstr>
      <vt:lpstr>Diagrama Cloud Pasarela SMTP</vt:lpstr>
      <vt:lpstr>Diagrama Cloud Pasarela MDA</vt:lpstr>
      <vt:lpstr>Diagrama Cloud Pasarela Buzon/POP/IMAP</vt:lpstr>
      <vt:lpstr>Diagrama Cloud Pasarela DNS Resolver</vt:lpstr>
      <vt:lpstr>Diagrama Cloud Directorio</vt:lpstr>
      <vt:lpstr>Diagrama Cloud HTTP</vt:lpstr>
      <vt:lpstr>Diagrama Cloud Servidor Aplicaciones</vt:lpstr>
      <vt:lpstr>Diagrama Cloud Directorio</vt:lpstr>
      <vt:lpstr>Diagrama Cloud Directorio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 escalera pasarelas SMTP 1</dc:title>
  <cp:lastModifiedBy>Andrés Marchante Tirado</cp:lastModifiedBy>
  <cp:revision>48</cp:revision>
  <dcterms:modified xsi:type="dcterms:W3CDTF">2012-07-10T19:41:54Z</dcterms:modified>
</cp:coreProperties>
</file>