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67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63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charts/chart7.xml" ContentType="application/vnd.openxmlformats-officedocument.drawingml.chart+xml"/>
  <Override PartName="/ppt/notesSlides/notesSlide7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png" ContentType="image/png"/>
  <Override PartName="/ppt/notesSlides/notesSlide68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64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charts/chart8.xml" ContentType="application/vnd.openxmlformats-officedocument.drawingml.chart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charts/chart6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69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5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2"/>
  </p:notesMasterIdLst>
  <p:sldIdLst>
    <p:sldId id="313" r:id="rId2"/>
    <p:sldId id="319" r:id="rId3"/>
    <p:sldId id="320" r:id="rId4"/>
    <p:sldId id="321" r:id="rId5"/>
    <p:sldId id="314" r:id="rId6"/>
    <p:sldId id="322" r:id="rId7"/>
    <p:sldId id="315" r:id="rId8"/>
    <p:sldId id="316" r:id="rId9"/>
    <p:sldId id="317" r:id="rId10"/>
    <p:sldId id="318" r:id="rId11"/>
    <p:sldId id="323" r:id="rId12"/>
    <p:sldId id="325" r:id="rId13"/>
    <p:sldId id="324" r:id="rId14"/>
    <p:sldId id="326" r:id="rId15"/>
    <p:sldId id="257" r:id="rId16"/>
    <p:sldId id="258" r:id="rId17"/>
    <p:sldId id="259" r:id="rId18"/>
    <p:sldId id="260" r:id="rId19"/>
    <p:sldId id="261" r:id="rId20"/>
    <p:sldId id="262" r:id="rId21"/>
    <p:sldId id="263" r:id="rId22"/>
    <p:sldId id="264" r:id="rId23"/>
    <p:sldId id="265" r:id="rId24"/>
    <p:sldId id="266" r:id="rId25"/>
    <p:sldId id="267" r:id="rId26"/>
    <p:sldId id="268" r:id="rId27"/>
    <p:sldId id="269" r:id="rId28"/>
    <p:sldId id="270" r:id="rId29"/>
    <p:sldId id="271" r:id="rId30"/>
    <p:sldId id="272" r:id="rId31"/>
    <p:sldId id="274" r:id="rId32"/>
    <p:sldId id="273" r:id="rId33"/>
    <p:sldId id="276" r:id="rId34"/>
    <p:sldId id="275" r:id="rId35"/>
    <p:sldId id="277" r:id="rId36"/>
    <p:sldId id="278" r:id="rId37"/>
    <p:sldId id="279" r:id="rId38"/>
    <p:sldId id="280" r:id="rId39"/>
    <p:sldId id="281" r:id="rId40"/>
    <p:sldId id="282" r:id="rId41"/>
    <p:sldId id="283" r:id="rId42"/>
    <p:sldId id="284" r:id="rId43"/>
    <p:sldId id="285" r:id="rId44"/>
    <p:sldId id="286" r:id="rId45"/>
    <p:sldId id="287" r:id="rId46"/>
    <p:sldId id="288" r:id="rId47"/>
    <p:sldId id="289" r:id="rId48"/>
    <p:sldId id="290" r:id="rId49"/>
    <p:sldId id="291" r:id="rId50"/>
    <p:sldId id="292" r:id="rId51"/>
    <p:sldId id="293" r:id="rId52"/>
    <p:sldId id="294" r:id="rId53"/>
    <p:sldId id="295" r:id="rId54"/>
    <p:sldId id="296" r:id="rId55"/>
    <p:sldId id="297" r:id="rId56"/>
    <p:sldId id="298" r:id="rId57"/>
    <p:sldId id="299" r:id="rId58"/>
    <p:sldId id="300" r:id="rId59"/>
    <p:sldId id="301" r:id="rId60"/>
    <p:sldId id="302" r:id="rId61"/>
    <p:sldId id="303" r:id="rId62"/>
    <p:sldId id="304" r:id="rId63"/>
    <p:sldId id="305" r:id="rId64"/>
    <p:sldId id="306" r:id="rId65"/>
    <p:sldId id="307" r:id="rId66"/>
    <p:sldId id="308" r:id="rId67"/>
    <p:sldId id="309" r:id="rId68"/>
    <p:sldId id="310" r:id="rId69"/>
    <p:sldId id="311" r:id="rId70"/>
    <p:sldId id="312" r:id="rId7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bro_de_Microsoft_Office_Excel_2007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bro_de_Microsoft_Office_Excel_2007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bro_de_Microsoft_Office_Excel_2007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bro_de_Microsoft_Office_Excel_2007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bro_de_Microsoft_Office_Excel_2007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bro_de_Microsoft_Office_Excel_2007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bro_de_Microsoft_Office_Excel_2007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bro_de_Microsoft_Office_Excel_2007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title>
      <c:tx>
        <c:rich>
          <a:bodyPr/>
          <a:lstStyle/>
          <a:p>
            <a:pPr>
              <a:defRPr/>
            </a:pPr>
            <a:r>
              <a:rPr lang="en-US" dirty="0" err="1"/>
              <a:t>Tiempo</a:t>
            </a:r>
            <a:r>
              <a:rPr lang="en-US" dirty="0"/>
              <a:t> de </a:t>
            </a:r>
            <a:r>
              <a:rPr lang="en-US" dirty="0" err="1" smtClean="0"/>
              <a:t>respuesta</a:t>
            </a:r>
            <a:r>
              <a:rPr lang="en-US" dirty="0" smtClean="0"/>
              <a:t> (ms)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procesos</a:t>
            </a:r>
            <a:r>
              <a:rPr lang="en-US" dirty="0" smtClean="0"/>
              <a:t> en cola</a:t>
            </a:r>
            <a:endParaRPr lang="en-US" dirty="0"/>
          </a:p>
        </c:rich>
      </c:tx>
      <c:layout/>
    </c:title>
    <c:view3D>
      <c:perspective val="30"/>
    </c:view3D>
    <c:plotArea>
      <c:layout/>
      <c:line3DChart>
        <c:grouping val="standard"/>
        <c:ser>
          <c:idx val="0"/>
          <c:order val="0"/>
          <c:tx>
            <c:strRef>
              <c:f>Hoja1!$B$1</c:f>
              <c:strCache>
                <c:ptCount val="1"/>
                <c:pt idx="0">
                  <c:v>Tiempo de respuesta</c:v>
                </c:pt>
              </c:strCache>
            </c:strRef>
          </c:tx>
          <c:cat>
            <c:numRef>
              <c:f>Hoja1!$A$2:$A$5</c:f>
              <c:numCache>
                <c:formatCode>General</c:formatCode>
                <c:ptCount val="4"/>
                <c:pt idx="0">
                  <c:v>0.5</c:v>
                </c:pt>
                <c:pt idx="1">
                  <c:v>1</c:v>
                </c:pt>
                <c:pt idx="2">
                  <c:v>1.5</c:v>
                </c:pt>
                <c:pt idx="3">
                  <c:v>2</c:v>
                </c:pt>
              </c:numCache>
            </c:numRef>
          </c:cat>
          <c:val>
            <c:numRef>
              <c:f>Hoja1!$B$2:$B$5</c:f>
              <c:numCache>
                <c:formatCode>General</c:formatCode>
                <c:ptCount val="4"/>
                <c:pt idx="0">
                  <c:v>2.7182818284590451</c:v>
                </c:pt>
                <c:pt idx="1">
                  <c:v>7.3890560989306504</c:v>
                </c:pt>
                <c:pt idx="2">
                  <c:v>20.08553692318764</c:v>
                </c:pt>
                <c:pt idx="3">
                  <c:v>54.598150033144265</c:v>
                </c:pt>
              </c:numCache>
            </c:numRef>
          </c:val>
        </c:ser>
        <c:axId val="90096768"/>
        <c:axId val="90098304"/>
        <c:axId val="90006400"/>
      </c:line3DChart>
      <c:catAx>
        <c:axId val="90096768"/>
        <c:scaling>
          <c:orientation val="minMax"/>
        </c:scaling>
        <c:axPos val="b"/>
        <c:numFmt formatCode="General" sourceLinked="1"/>
        <c:tickLblPos val="nextTo"/>
        <c:crossAx val="90098304"/>
        <c:crosses val="autoZero"/>
        <c:auto val="1"/>
        <c:lblAlgn val="ctr"/>
        <c:lblOffset val="100"/>
      </c:catAx>
      <c:valAx>
        <c:axId val="90098304"/>
        <c:scaling>
          <c:orientation val="minMax"/>
        </c:scaling>
        <c:axPos val="l"/>
        <c:majorGridlines/>
        <c:numFmt formatCode="General" sourceLinked="1"/>
        <c:tickLblPos val="nextTo"/>
        <c:crossAx val="90096768"/>
        <c:crosses val="autoZero"/>
        <c:crossBetween val="between"/>
      </c:valAx>
      <c:serAx>
        <c:axId val="90006400"/>
        <c:scaling>
          <c:orientation val="minMax"/>
        </c:scaling>
        <c:axPos val="b"/>
        <c:tickLblPos val="nextTo"/>
        <c:crossAx val="90098304"/>
        <c:crosses val="autoZero"/>
      </c:ser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title>
      <c:tx>
        <c:rich>
          <a:bodyPr/>
          <a:lstStyle/>
          <a:p>
            <a:pPr>
              <a:defRPr/>
            </a:pPr>
            <a:r>
              <a:rPr lang="en-US" dirty="0" err="1"/>
              <a:t>Tiempo</a:t>
            </a:r>
            <a:r>
              <a:rPr lang="en-US" dirty="0"/>
              <a:t> de </a:t>
            </a:r>
            <a:r>
              <a:rPr lang="en-US" dirty="0" err="1" smtClean="0"/>
              <a:t>ejecución</a:t>
            </a:r>
            <a:r>
              <a:rPr lang="en-US" baseline="0" dirty="0" smtClean="0"/>
              <a:t> (ms) </a:t>
            </a:r>
            <a:r>
              <a:rPr lang="en-US" baseline="0" dirty="0" err="1" smtClean="0"/>
              <a:t>vs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procesos</a:t>
            </a:r>
            <a:r>
              <a:rPr lang="en-US" baseline="0" dirty="0" smtClean="0"/>
              <a:t> en cola</a:t>
            </a:r>
            <a:endParaRPr lang="en-US" dirty="0"/>
          </a:p>
        </c:rich>
      </c:tx>
      <c:layout/>
    </c:title>
    <c:view3D>
      <c:perspective val="30"/>
    </c:view3D>
    <c:plotArea>
      <c:layout/>
      <c:line3DChart>
        <c:grouping val="standard"/>
        <c:ser>
          <c:idx val="0"/>
          <c:order val="0"/>
          <c:tx>
            <c:strRef>
              <c:f>Hoja1!$B$1</c:f>
              <c:strCache>
                <c:ptCount val="1"/>
                <c:pt idx="0">
                  <c:v>Tiempo de respuesta</c:v>
                </c:pt>
              </c:strCache>
            </c:strRef>
          </c:tx>
          <c:cat>
            <c:numRef>
              <c:f>Hoja1!$A$2:$A$5</c:f>
              <c:numCache>
                <c:formatCode>General</c:formatCode>
                <c:ptCount val="4"/>
                <c:pt idx="0">
                  <c:v>0.5</c:v>
                </c:pt>
                <c:pt idx="1">
                  <c:v>1</c:v>
                </c:pt>
                <c:pt idx="2">
                  <c:v>1.5</c:v>
                </c:pt>
                <c:pt idx="3">
                  <c:v>2</c:v>
                </c:pt>
              </c:numCache>
            </c:numRef>
          </c:cat>
          <c:val>
            <c:numRef>
              <c:f>Hoja1!$B$2:$B$5</c:f>
              <c:numCache>
                <c:formatCode>General</c:formatCode>
                <c:ptCount val="4"/>
                <c:pt idx="0">
                  <c:v>5.1847055285870668E+21</c:v>
                </c:pt>
                <c:pt idx="1">
                  <c:v>2.6881171418161391E+43</c:v>
                </c:pt>
                <c:pt idx="2">
                  <c:v>1.3937095806663797E+65</c:v>
                </c:pt>
                <c:pt idx="3">
                  <c:v>7.2259737681257445E+86</c:v>
                </c:pt>
              </c:numCache>
            </c:numRef>
          </c:val>
        </c:ser>
        <c:axId val="90288512"/>
        <c:axId val="90290048"/>
        <c:axId val="90104704"/>
      </c:line3DChart>
      <c:catAx>
        <c:axId val="90288512"/>
        <c:scaling>
          <c:orientation val="minMax"/>
        </c:scaling>
        <c:axPos val="b"/>
        <c:numFmt formatCode="General" sourceLinked="1"/>
        <c:tickLblPos val="nextTo"/>
        <c:crossAx val="90290048"/>
        <c:crosses val="autoZero"/>
        <c:auto val="1"/>
        <c:lblAlgn val="ctr"/>
        <c:lblOffset val="100"/>
      </c:catAx>
      <c:valAx>
        <c:axId val="90290048"/>
        <c:scaling>
          <c:orientation val="minMax"/>
        </c:scaling>
        <c:axPos val="l"/>
        <c:majorGridlines/>
        <c:numFmt formatCode="General" sourceLinked="1"/>
        <c:tickLblPos val="nextTo"/>
        <c:crossAx val="90288512"/>
        <c:crosses val="autoZero"/>
        <c:crossBetween val="between"/>
      </c:valAx>
      <c:serAx>
        <c:axId val="90104704"/>
        <c:scaling>
          <c:orientation val="minMax"/>
        </c:scaling>
        <c:axPos val="b"/>
        <c:tickLblPos val="nextTo"/>
        <c:crossAx val="90290048"/>
        <c:crosses val="autoZero"/>
      </c:ser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title>
      <c:tx>
        <c:rich>
          <a:bodyPr/>
          <a:lstStyle/>
          <a:p>
            <a:pPr>
              <a:defRPr/>
            </a:pPr>
            <a:r>
              <a:rPr lang="en-US" dirty="0" err="1"/>
              <a:t>Tiempo</a:t>
            </a:r>
            <a:r>
              <a:rPr lang="en-US" dirty="0"/>
              <a:t> de </a:t>
            </a:r>
            <a:r>
              <a:rPr lang="en-US" dirty="0" err="1" smtClean="0"/>
              <a:t>respuesta</a:t>
            </a:r>
            <a:r>
              <a:rPr lang="en-US" dirty="0" smtClean="0"/>
              <a:t> (ms)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procesos</a:t>
            </a:r>
            <a:r>
              <a:rPr lang="en-US" dirty="0" smtClean="0"/>
              <a:t> en cola</a:t>
            </a:r>
            <a:endParaRPr lang="en-US" dirty="0"/>
          </a:p>
        </c:rich>
      </c:tx>
    </c:title>
    <c:view3D>
      <c:perspective val="30"/>
    </c:view3D>
    <c:plotArea>
      <c:layout/>
      <c:line3DChart>
        <c:grouping val="standard"/>
        <c:ser>
          <c:idx val="0"/>
          <c:order val="0"/>
          <c:tx>
            <c:strRef>
              <c:f>Hoja1!$B$1</c:f>
              <c:strCache>
                <c:ptCount val="1"/>
                <c:pt idx="0">
                  <c:v>Tiempo de respuesta</c:v>
                </c:pt>
              </c:strCache>
            </c:strRef>
          </c:tx>
          <c:cat>
            <c:numRef>
              <c:f>Hoja1!$A$2:$A$5</c:f>
              <c:numCache>
                <c:formatCode>General</c:formatCode>
                <c:ptCount val="4"/>
                <c:pt idx="0">
                  <c:v>0.5</c:v>
                </c:pt>
                <c:pt idx="1">
                  <c:v>1</c:v>
                </c:pt>
                <c:pt idx="2">
                  <c:v>1.5</c:v>
                </c:pt>
                <c:pt idx="3">
                  <c:v>2</c:v>
                </c:pt>
              </c:numCache>
            </c:numRef>
          </c:cat>
          <c:val>
            <c:numRef>
              <c:f>Hoja1!$B$2:$B$5</c:f>
              <c:numCache>
                <c:formatCode>General</c:formatCode>
                <c:ptCount val="4"/>
                <c:pt idx="0">
                  <c:v>2.7182818284590451</c:v>
                </c:pt>
                <c:pt idx="1">
                  <c:v>7.3890560989306504</c:v>
                </c:pt>
                <c:pt idx="2">
                  <c:v>20.08553692318764</c:v>
                </c:pt>
                <c:pt idx="3">
                  <c:v>54.598150033144265</c:v>
                </c:pt>
              </c:numCache>
            </c:numRef>
          </c:val>
        </c:ser>
        <c:axId val="91214976"/>
        <c:axId val="91216512"/>
        <c:axId val="91010368"/>
      </c:line3DChart>
      <c:catAx>
        <c:axId val="91214976"/>
        <c:scaling>
          <c:orientation val="minMax"/>
        </c:scaling>
        <c:axPos val="b"/>
        <c:numFmt formatCode="General" sourceLinked="1"/>
        <c:tickLblPos val="nextTo"/>
        <c:crossAx val="91216512"/>
        <c:crosses val="autoZero"/>
        <c:auto val="1"/>
        <c:lblAlgn val="ctr"/>
        <c:lblOffset val="100"/>
      </c:catAx>
      <c:valAx>
        <c:axId val="91216512"/>
        <c:scaling>
          <c:orientation val="minMax"/>
        </c:scaling>
        <c:axPos val="l"/>
        <c:majorGridlines/>
        <c:numFmt formatCode="General" sourceLinked="1"/>
        <c:tickLblPos val="nextTo"/>
        <c:crossAx val="91214976"/>
        <c:crosses val="autoZero"/>
        <c:crossBetween val="between"/>
      </c:valAx>
      <c:serAx>
        <c:axId val="91010368"/>
        <c:scaling>
          <c:orientation val="minMax"/>
        </c:scaling>
        <c:axPos val="b"/>
        <c:tickLblPos val="nextTo"/>
        <c:crossAx val="91216512"/>
        <c:crosses val="autoZero"/>
      </c:serAx>
    </c:plotArea>
    <c:legend>
      <c:legendPos val="r"/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title>
      <c:tx>
        <c:rich>
          <a:bodyPr/>
          <a:lstStyle/>
          <a:p>
            <a:pPr>
              <a:defRPr/>
            </a:pPr>
            <a:r>
              <a:rPr lang="en-US" dirty="0" err="1"/>
              <a:t>Tiempo</a:t>
            </a:r>
            <a:r>
              <a:rPr lang="en-US" dirty="0"/>
              <a:t> de </a:t>
            </a:r>
            <a:r>
              <a:rPr lang="en-US" dirty="0" err="1" smtClean="0"/>
              <a:t>ejecución</a:t>
            </a:r>
            <a:r>
              <a:rPr lang="en-US" baseline="0" dirty="0" smtClean="0"/>
              <a:t> (s) </a:t>
            </a:r>
            <a:r>
              <a:rPr lang="en-US" baseline="0" dirty="0" err="1" smtClean="0"/>
              <a:t>vs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procesos</a:t>
            </a:r>
            <a:r>
              <a:rPr lang="en-US" baseline="0" dirty="0" smtClean="0"/>
              <a:t> en cola</a:t>
            </a:r>
            <a:endParaRPr lang="en-US" dirty="0"/>
          </a:p>
        </c:rich>
      </c:tx>
    </c:title>
    <c:view3D>
      <c:perspective val="30"/>
    </c:view3D>
    <c:plotArea>
      <c:layout/>
      <c:line3DChart>
        <c:grouping val="standard"/>
        <c:ser>
          <c:idx val="0"/>
          <c:order val="0"/>
          <c:tx>
            <c:strRef>
              <c:f>Hoja1!$B$1</c:f>
              <c:strCache>
                <c:ptCount val="1"/>
                <c:pt idx="0">
                  <c:v>Tiempo de respuesta</c:v>
                </c:pt>
              </c:strCache>
            </c:strRef>
          </c:tx>
          <c:cat>
            <c:numRef>
              <c:f>Hoja1!$A$2:$A$5</c:f>
              <c:numCache>
                <c:formatCode>General</c:formatCode>
                <c:ptCount val="4"/>
                <c:pt idx="0">
                  <c:v>0.5</c:v>
                </c:pt>
                <c:pt idx="1">
                  <c:v>1</c:v>
                </c:pt>
                <c:pt idx="2">
                  <c:v>1.5</c:v>
                </c:pt>
                <c:pt idx="3">
                  <c:v>2</c:v>
                </c:pt>
              </c:numCache>
            </c:numRef>
          </c:cat>
          <c:val>
            <c:numRef>
              <c:f>Hoja1!$B$2:$B$5</c:f>
              <c:numCache>
                <c:formatCode>General</c:formatCode>
                <c:ptCount val="4"/>
                <c:pt idx="0">
                  <c:v>12.182493960703473</c:v>
                </c:pt>
                <c:pt idx="1">
                  <c:v>148.41315910257649</c:v>
                </c:pt>
                <c:pt idx="2">
                  <c:v>1808.0424144560623</c:v>
                </c:pt>
                <c:pt idx="3">
                  <c:v>22026.465794806725</c:v>
                </c:pt>
              </c:numCache>
            </c:numRef>
          </c:val>
        </c:ser>
        <c:axId val="91251072"/>
        <c:axId val="91252608"/>
        <c:axId val="91267072"/>
      </c:line3DChart>
      <c:catAx>
        <c:axId val="91251072"/>
        <c:scaling>
          <c:orientation val="minMax"/>
        </c:scaling>
        <c:axPos val="b"/>
        <c:numFmt formatCode="General" sourceLinked="1"/>
        <c:tickLblPos val="nextTo"/>
        <c:crossAx val="91252608"/>
        <c:crosses val="autoZero"/>
        <c:auto val="1"/>
        <c:lblAlgn val="ctr"/>
        <c:lblOffset val="100"/>
      </c:catAx>
      <c:valAx>
        <c:axId val="91252608"/>
        <c:scaling>
          <c:orientation val="minMax"/>
        </c:scaling>
        <c:axPos val="l"/>
        <c:majorGridlines/>
        <c:numFmt formatCode="General" sourceLinked="1"/>
        <c:tickLblPos val="nextTo"/>
        <c:crossAx val="91251072"/>
        <c:crosses val="autoZero"/>
        <c:crossBetween val="between"/>
      </c:valAx>
      <c:serAx>
        <c:axId val="91267072"/>
        <c:scaling>
          <c:orientation val="minMax"/>
        </c:scaling>
        <c:axPos val="b"/>
        <c:tickLblPos val="nextTo"/>
        <c:crossAx val="91252608"/>
        <c:crosses val="autoZero"/>
      </c:serAx>
    </c:plotArea>
    <c:legend>
      <c:legendPos val="r"/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title>
      <c:tx>
        <c:rich>
          <a:bodyPr/>
          <a:lstStyle/>
          <a:p>
            <a:pPr>
              <a:defRPr/>
            </a:pPr>
            <a:r>
              <a:rPr lang="en-US" dirty="0" err="1"/>
              <a:t>Tiempo</a:t>
            </a:r>
            <a:r>
              <a:rPr lang="en-US" dirty="0"/>
              <a:t> de </a:t>
            </a:r>
            <a:r>
              <a:rPr lang="en-US" dirty="0" err="1" smtClean="0"/>
              <a:t>respuesta</a:t>
            </a:r>
            <a:r>
              <a:rPr lang="en-US" dirty="0" smtClean="0"/>
              <a:t> (ms)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procesos</a:t>
            </a:r>
            <a:r>
              <a:rPr lang="en-US" dirty="0" smtClean="0"/>
              <a:t> en cola</a:t>
            </a:r>
            <a:endParaRPr lang="en-US" dirty="0"/>
          </a:p>
        </c:rich>
      </c:tx>
    </c:title>
    <c:view3D>
      <c:perspective val="30"/>
    </c:view3D>
    <c:plotArea>
      <c:layout/>
      <c:line3DChart>
        <c:grouping val="standard"/>
        <c:ser>
          <c:idx val="0"/>
          <c:order val="0"/>
          <c:tx>
            <c:strRef>
              <c:f>Hoja1!$B$1</c:f>
              <c:strCache>
                <c:ptCount val="1"/>
                <c:pt idx="0">
                  <c:v>Tiempo de respuesta</c:v>
                </c:pt>
              </c:strCache>
            </c:strRef>
          </c:tx>
          <c:cat>
            <c:numRef>
              <c:f>Hoja1!$A$2:$A$5</c:f>
              <c:numCache>
                <c:formatCode>General</c:formatCode>
                <c:ptCount val="4"/>
                <c:pt idx="0">
                  <c:v>0.5</c:v>
                </c:pt>
                <c:pt idx="1">
                  <c:v>1</c:v>
                </c:pt>
                <c:pt idx="2">
                  <c:v>1.5</c:v>
                </c:pt>
                <c:pt idx="3">
                  <c:v>2</c:v>
                </c:pt>
              </c:numCache>
            </c:numRef>
          </c:cat>
          <c:val>
            <c:numRef>
              <c:f>Hoja1!$B$2:$B$5</c:f>
              <c:numCache>
                <c:formatCode>General</c:formatCode>
                <c:ptCount val="4"/>
                <c:pt idx="0">
                  <c:v>2.7182818284590451</c:v>
                </c:pt>
                <c:pt idx="1">
                  <c:v>7.3890560989306504</c:v>
                </c:pt>
                <c:pt idx="2">
                  <c:v>20.085536923187625</c:v>
                </c:pt>
                <c:pt idx="3">
                  <c:v>54.598150033144279</c:v>
                </c:pt>
              </c:numCache>
            </c:numRef>
          </c:val>
        </c:ser>
        <c:axId val="92473984"/>
        <c:axId val="92479872"/>
        <c:axId val="92248256"/>
      </c:line3DChart>
      <c:catAx>
        <c:axId val="92473984"/>
        <c:scaling>
          <c:orientation val="minMax"/>
        </c:scaling>
        <c:axPos val="b"/>
        <c:numFmt formatCode="General" sourceLinked="1"/>
        <c:tickLblPos val="nextTo"/>
        <c:crossAx val="92479872"/>
        <c:crosses val="autoZero"/>
        <c:auto val="1"/>
        <c:lblAlgn val="ctr"/>
        <c:lblOffset val="100"/>
      </c:catAx>
      <c:valAx>
        <c:axId val="92479872"/>
        <c:scaling>
          <c:orientation val="minMax"/>
        </c:scaling>
        <c:axPos val="l"/>
        <c:majorGridlines/>
        <c:numFmt formatCode="General" sourceLinked="1"/>
        <c:tickLblPos val="nextTo"/>
        <c:crossAx val="92473984"/>
        <c:crosses val="autoZero"/>
        <c:crossBetween val="between"/>
      </c:valAx>
      <c:serAx>
        <c:axId val="92248256"/>
        <c:scaling>
          <c:orientation val="minMax"/>
        </c:scaling>
        <c:axPos val="b"/>
        <c:tickLblPos val="nextTo"/>
        <c:crossAx val="92479872"/>
        <c:crosses val="autoZero"/>
      </c:serAx>
    </c:plotArea>
    <c:legend>
      <c:legendPos val="r"/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title>
      <c:tx>
        <c:rich>
          <a:bodyPr/>
          <a:lstStyle/>
          <a:p>
            <a:pPr>
              <a:defRPr/>
            </a:pPr>
            <a:r>
              <a:rPr lang="en-US" dirty="0" err="1"/>
              <a:t>Tiempo</a:t>
            </a:r>
            <a:r>
              <a:rPr lang="en-US" dirty="0"/>
              <a:t> de </a:t>
            </a:r>
            <a:r>
              <a:rPr lang="en-US" dirty="0" err="1" smtClean="0"/>
              <a:t>ejecución</a:t>
            </a:r>
            <a:r>
              <a:rPr lang="en-US" baseline="0" dirty="0" smtClean="0"/>
              <a:t> (s) </a:t>
            </a:r>
            <a:r>
              <a:rPr lang="en-US" baseline="0" dirty="0" err="1" smtClean="0"/>
              <a:t>vs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procesos</a:t>
            </a:r>
            <a:r>
              <a:rPr lang="en-US" baseline="0" dirty="0" smtClean="0"/>
              <a:t> en cola</a:t>
            </a:r>
            <a:endParaRPr lang="en-US" dirty="0"/>
          </a:p>
        </c:rich>
      </c:tx>
    </c:title>
    <c:view3D>
      <c:perspective val="30"/>
    </c:view3D>
    <c:plotArea>
      <c:layout/>
      <c:line3DChart>
        <c:grouping val="standard"/>
        <c:ser>
          <c:idx val="0"/>
          <c:order val="0"/>
          <c:tx>
            <c:strRef>
              <c:f>Hoja1!$B$1</c:f>
              <c:strCache>
                <c:ptCount val="1"/>
                <c:pt idx="0">
                  <c:v>Tiempo de respuesta</c:v>
                </c:pt>
              </c:strCache>
            </c:strRef>
          </c:tx>
          <c:cat>
            <c:numRef>
              <c:f>Hoja1!$A$2:$A$5</c:f>
              <c:numCache>
                <c:formatCode>General</c:formatCode>
                <c:ptCount val="4"/>
                <c:pt idx="0">
                  <c:v>0.5</c:v>
                </c:pt>
                <c:pt idx="1">
                  <c:v>1</c:v>
                </c:pt>
                <c:pt idx="2">
                  <c:v>1.5</c:v>
                </c:pt>
                <c:pt idx="3">
                  <c:v>2</c:v>
                </c:pt>
              </c:numCache>
            </c:numRef>
          </c:cat>
          <c:val>
            <c:numRef>
              <c:f>Hoja1!$B$2:$B$5</c:f>
              <c:numCache>
                <c:formatCode>General</c:formatCode>
                <c:ptCount val="4"/>
                <c:pt idx="0">
                  <c:v>12.182493960703473</c:v>
                </c:pt>
                <c:pt idx="1">
                  <c:v>148.41315910257651</c:v>
                </c:pt>
                <c:pt idx="2">
                  <c:v>1808.0424144560625</c:v>
                </c:pt>
                <c:pt idx="3">
                  <c:v>22026.465794806725</c:v>
                </c:pt>
              </c:numCache>
            </c:numRef>
          </c:val>
        </c:ser>
        <c:axId val="92518272"/>
        <c:axId val="92519808"/>
        <c:axId val="92476288"/>
      </c:line3DChart>
      <c:catAx>
        <c:axId val="92518272"/>
        <c:scaling>
          <c:orientation val="minMax"/>
        </c:scaling>
        <c:axPos val="b"/>
        <c:numFmt formatCode="General" sourceLinked="1"/>
        <c:tickLblPos val="nextTo"/>
        <c:crossAx val="92519808"/>
        <c:crosses val="autoZero"/>
        <c:auto val="1"/>
        <c:lblAlgn val="ctr"/>
        <c:lblOffset val="100"/>
      </c:catAx>
      <c:valAx>
        <c:axId val="92519808"/>
        <c:scaling>
          <c:orientation val="minMax"/>
        </c:scaling>
        <c:axPos val="l"/>
        <c:majorGridlines/>
        <c:numFmt formatCode="General" sourceLinked="1"/>
        <c:tickLblPos val="nextTo"/>
        <c:crossAx val="92518272"/>
        <c:crosses val="autoZero"/>
        <c:crossBetween val="between"/>
      </c:valAx>
      <c:serAx>
        <c:axId val="92476288"/>
        <c:scaling>
          <c:orientation val="minMax"/>
        </c:scaling>
        <c:axPos val="b"/>
        <c:tickLblPos val="nextTo"/>
        <c:crossAx val="92519808"/>
        <c:crosses val="autoZero"/>
      </c:serAx>
    </c:plotArea>
    <c:legend>
      <c:legendPos val="r"/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title>
      <c:tx>
        <c:rich>
          <a:bodyPr/>
          <a:lstStyle/>
          <a:p>
            <a:pPr>
              <a:defRPr/>
            </a:pPr>
            <a:r>
              <a:rPr lang="en-US" dirty="0" err="1"/>
              <a:t>Tiempo</a:t>
            </a:r>
            <a:r>
              <a:rPr lang="en-US" dirty="0"/>
              <a:t> de </a:t>
            </a:r>
            <a:r>
              <a:rPr lang="en-US" dirty="0" err="1" smtClean="0"/>
              <a:t>ejecución</a:t>
            </a:r>
            <a:r>
              <a:rPr lang="en-US" baseline="0" dirty="0" smtClean="0"/>
              <a:t> (s) </a:t>
            </a:r>
            <a:r>
              <a:rPr lang="en-US" baseline="0" dirty="0" err="1" smtClean="0"/>
              <a:t>vs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procesos</a:t>
            </a:r>
            <a:r>
              <a:rPr lang="en-US" baseline="0" dirty="0" smtClean="0"/>
              <a:t> en cola</a:t>
            </a:r>
            <a:endParaRPr lang="en-US" dirty="0"/>
          </a:p>
        </c:rich>
      </c:tx>
    </c:title>
    <c:view3D>
      <c:perspective val="30"/>
    </c:view3D>
    <c:plotArea>
      <c:layout/>
      <c:line3DChart>
        <c:grouping val="standard"/>
        <c:ser>
          <c:idx val="0"/>
          <c:order val="0"/>
          <c:tx>
            <c:strRef>
              <c:f>Hoja1!$B$1</c:f>
              <c:strCache>
                <c:ptCount val="1"/>
                <c:pt idx="0">
                  <c:v>Tiempo de respuesta</c:v>
                </c:pt>
              </c:strCache>
            </c:strRef>
          </c:tx>
          <c:cat>
            <c:numRef>
              <c:f>Hoja1!$A$2:$A$5</c:f>
              <c:numCache>
                <c:formatCode>General</c:formatCode>
                <c:ptCount val="4"/>
                <c:pt idx="0">
                  <c:v>0.5</c:v>
                </c:pt>
                <c:pt idx="1">
                  <c:v>1</c:v>
                </c:pt>
                <c:pt idx="2">
                  <c:v>1.5</c:v>
                </c:pt>
                <c:pt idx="3">
                  <c:v>2</c:v>
                </c:pt>
              </c:numCache>
            </c:numRef>
          </c:cat>
          <c:val>
            <c:numRef>
              <c:f>Hoja1!$B$2:$B$5</c:f>
              <c:numCache>
                <c:formatCode>General</c:formatCode>
                <c:ptCount val="4"/>
                <c:pt idx="0">
                  <c:v>12.182493960703473</c:v>
                </c:pt>
                <c:pt idx="1">
                  <c:v>148.41315910257646</c:v>
                </c:pt>
                <c:pt idx="2">
                  <c:v>1808.042414456062</c:v>
                </c:pt>
                <c:pt idx="3">
                  <c:v>22026.465794806725</c:v>
                </c:pt>
              </c:numCache>
            </c:numRef>
          </c:val>
        </c:ser>
        <c:axId val="93277184"/>
        <c:axId val="93278976"/>
        <c:axId val="93236288"/>
      </c:line3DChart>
      <c:catAx>
        <c:axId val="93277184"/>
        <c:scaling>
          <c:orientation val="minMax"/>
        </c:scaling>
        <c:axPos val="b"/>
        <c:numFmt formatCode="General" sourceLinked="1"/>
        <c:tickLblPos val="nextTo"/>
        <c:crossAx val="93278976"/>
        <c:crosses val="autoZero"/>
        <c:auto val="1"/>
        <c:lblAlgn val="ctr"/>
        <c:lblOffset val="100"/>
      </c:catAx>
      <c:valAx>
        <c:axId val="93278976"/>
        <c:scaling>
          <c:orientation val="minMax"/>
        </c:scaling>
        <c:axPos val="l"/>
        <c:majorGridlines/>
        <c:numFmt formatCode="General" sourceLinked="1"/>
        <c:tickLblPos val="nextTo"/>
        <c:crossAx val="93277184"/>
        <c:crosses val="autoZero"/>
        <c:crossBetween val="between"/>
      </c:valAx>
      <c:serAx>
        <c:axId val="93236288"/>
        <c:scaling>
          <c:orientation val="minMax"/>
        </c:scaling>
        <c:axPos val="b"/>
        <c:tickLblPos val="nextTo"/>
        <c:crossAx val="93278976"/>
        <c:crosses val="autoZero"/>
      </c:serAx>
    </c:plotArea>
    <c:legend>
      <c:legendPos val="r"/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title>
      <c:tx>
        <c:rich>
          <a:bodyPr/>
          <a:lstStyle/>
          <a:p>
            <a:pPr>
              <a:defRPr/>
            </a:pPr>
            <a:r>
              <a:rPr lang="en-US" dirty="0" err="1"/>
              <a:t>Tiempo</a:t>
            </a:r>
            <a:r>
              <a:rPr lang="en-US" dirty="0"/>
              <a:t> de </a:t>
            </a:r>
            <a:r>
              <a:rPr lang="en-US" dirty="0" err="1" smtClean="0"/>
              <a:t>ejecución</a:t>
            </a:r>
            <a:r>
              <a:rPr lang="en-US" baseline="0" dirty="0" smtClean="0"/>
              <a:t> (s) </a:t>
            </a:r>
            <a:r>
              <a:rPr lang="en-US" baseline="0" dirty="0" err="1" smtClean="0"/>
              <a:t>vs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procesos</a:t>
            </a:r>
            <a:r>
              <a:rPr lang="en-US" baseline="0" dirty="0" smtClean="0"/>
              <a:t> en cola</a:t>
            </a:r>
            <a:endParaRPr lang="en-US" dirty="0"/>
          </a:p>
        </c:rich>
      </c:tx>
    </c:title>
    <c:view3D>
      <c:perspective val="30"/>
    </c:view3D>
    <c:plotArea>
      <c:layout/>
      <c:line3DChart>
        <c:grouping val="standard"/>
        <c:ser>
          <c:idx val="0"/>
          <c:order val="0"/>
          <c:tx>
            <c:strRef>
              <c:f>Hoja1!$B$1</c:f>
              <c:strCache>
                <c:ptCount val="1"/>
                <c:pt idx="0">
                  <c:v>Tiempo de respuesta</c:v>
                </c:pt>
              </c:strCache>
            </c:strRef>
          </c:tx>
          <c:cat>
            <c:numRef>
              <c:f>Hoja1!$A$2:$A$5</c:f>
              <c:numCache>
                <c:formatCode>General</c:formatCode>
                <c:ptCount val="4"/>
                <c:pt idx="0">
                  <c:v>0.5</c:v>
                </c:pt>
                <c:pt idx="1">
                  <c:v>1</c:v>
                </c:pt>
                <c:pt idx="2">
                  <c:v>1.5</c:v>
                </c:pt>
                <c:pt idx="3">
                  <c:v>2</c:v>
                </c:pt>
              </c:numCache>
            </c:numRef>
          </c:cat>
          <c:val>
            <c:numRef>
              <c:f>Hoja1!$B$2:$B$5</c:f>
              <c:numCache>
                <c:formatCode>General</c:formatCode>
                <c:ptCount val="4"/>
                <c:pt idx="0">
                  <c:v>12.182493960703473</c:v>
                </c:pt>
                <c:pt idx="1">
                  <c:v>148.41315910257646</c:v>
                </c:pt>
                <c:pt idx="2">
                  <c:v>1808.042414456062</c:v>
                </c:pt>
                <c:pt idx="3">
                  <c:v>22026.465794806725</c:v>
                </c:pt>
              </c:numCache>
            </c:numRef>
          </c:val>
        </c:ser>
        <c:axId val="93590272"/>
        <c:axId val="93591808"/>
        <c:axId val="93322304"/>
      </c:line3DChart>
      <c:catAx>
        <c:axId val="93590272"/>
        <c:scaling>
          <c:orientation val="minMax"/>
        </c:scaling>
        <c:axPos val="b"/>
        <c:numFmt formatCode="General" sourceLinked="1"/>
        <c:tickLblPos val="nextTo"/>
        <c:crossAx val="93591808"/>
        <c:crosses val="autoZero"/>
        <c:auto val="1"/>
        <c:lblAlgn val="ctr"/>
        <c:lblOffset val="100"/>
      </c:catAx>
      <c:valAx>
        <c:axId val="93591808"/>
        <c:scaling>
          <c:orientation val="minMax"/>
        </c:scaling>
        <c:axPos val="l"/>
        <c:majorGridlines/>
        <c:numFmt formatCode="General" sourceLinked="1"/>
        <c:tickLblPos val="nextTo"/>
        <c:crossAx val="93590272"/>
        <c:crosses val="autoZero"/>
        <c:crossBetween val="between"/>
      </c:valAx>
      <c:serAx>
        <c:axId val="93322304"/>
        <c:scaling>
          <c:orientation val="minMax"/>
        </c:scaling>
        <c:axPos val="b"/>
        <c:tickLblPos val="nextTo"/>
        <c:crossAx val="93591808"/>
        <c:crosses val="autoZero"/>
      </c:serAx>
    </c:plotArea>
    <c:legend>
      <c:legendPos val="r"/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BFA126-BA11-4FF5-B3FE-8AA503BCD0A4}" type="datetimeFigureOut">
              <a:rPr lang="es-ES" smtClean="0"/>
              <a:pPr/>
              <a:t>10/07/2012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5E995D-E568-47EE-B6AF-55CAD7D594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E995D-E568-47EE-B6AF-55CAD7D59458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E995D-E568-47EE-B6AF-55CAD7D59458}" type="slidenum">
              <a:rPr lang="es-ES" smtClean="0"/>
              <a:pPr/>
              <a:t>10</a:t>
            </a:fld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E995D-E568-47EE-B6AF-55CAD7D59458}" type="slidenum">
              <a:rPr lang="es-ES" smtClean="0"/>
              <a:pPr/>
              <a:t>11</a:t>
            </a:fld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E995D-E568-47EE-B6AF-55CAD7D59458}" type="slidenum">
              <a:rPr lang="es-ES" smtClean="0"/>
              <a:pPr/>
              <a:t>12</a:t>
            </a:fld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E995D-E568-47EE-B6AF-55CAD7D59458}" type="slidenum">
              <a:rPr lang="es-ES" smtClean="0"/>
              <a:pPr/>
              <a:t>13</a:t>
            </a:fld>
            <a:endParaRPr 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E995D-E568-47EE-B6AF-55CAD7D59458}" type="slidenum">
              <a:rPr lang="es-ES" smtClean="0"/>
              <a:pPr/>
              <a:t>14</a:t>
            </a:fld>
            <a:endParaRPr lang="es-E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E995D-E568-47EE-B6AF-55CAD7D59458}" type="slidenum">
              <a:rPr lang="es-ES" smtClean="0"/>
              <a:pPr/>
              <a:t>15</a:t>
            </a:fld>
            <a:endParaRPr lang="es-E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E995D-E568-47EE-B6AF-55CAD7D59458}" type="slidenum">
              <a:rPr lang="es-ES" smtClean="0"/>
              <a:pPr/>
              <a:t>16</a:t>
            </a:fld>
            <a:endParaRPr lang="es-E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E995D-E568-47EE-B6AF-55CAD7D59458}" type="slidenum">
              <a:rPr lang="es-ES" smtClean="0"/>
              <a:pPr/>
              <a:t>17</a:t>
            </a:fld>
            <a:endParaRPr lang="es-E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E995D-E568-47EE-B6AF-55CAD7D59458}" type="slidenum">
              <a:rPr lang="es-ES" smtClean="0"/>
              <a:pPr/>
              <a:t>18</a:t>
            </a:fld>
            <a:endParaRPr lang="es-E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E995D-E568-47EE-B6AF-55CAD7D59458}" type="slidenum">
              <a:rPr lang="es-ES" smtClean="0"/>
              <a:pPr/>
              <a:t>19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E995D-E568-47EE-B6AF-55CAD7D59458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E995D-E568-47EE-B6AF-55CAD7D59458}" type="slidenum">
              <a:rPr lang="es-ES" smtClean="0"/>
              <a:pPr/>
              <a:t>20</a:t>
            </a:fld>
            <a:endParaRPr lang="es-E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E995D-E568-47EE-B6AF-55CAD7D59458}" type="slidenum">
              <a:rPr lang="es-ES" smtClean="0"/>
              <a:pPr/>
              <a:t>21</a:t>
            </a:fld>
            <a:endParaRPr lang="es-E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E995D-E568-47EE-B6AF-55CAD7D59458}" type="slidenum">
              <a:rPr lang="es-ES" smtClean="0"/>
              <a:pPr/>
              <a:t>22</a:t>
            </a:fld>
            <a:endParaRPr lang="es-E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E995D-E568-47EE-B6AF-55CAD7D59458}" type="slidenum">
              <a:rPr lang="es-ES" smtClean="0"/>
              <a:pPr/>
              <a:t>23</a:t>
            </a:fld>
            <a:endParaRPr lang="es-E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E995D-E568-47EE-B6AF-55CAD7D59458}" type="slidenum">
              <a:rPr lang="es-ES" smtClean="0"/>
              <a:pPr/>
              <a:t>24</a:t>
            </a:fld>
            <a:endParaRPr lang="es-E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E995D-E568-47EE-B6AF-55CAD7D59458}" type="slidenum">
              <a:rPr lang="es-ES" smtClean="0"/>
              <a:pPr/>
              <a:t>25</a:t>
            </a:fld>
            <a:endParaRPr lang="es-E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E995D-E568-47EE-B6AF-55CAD7D59458}" type="slidenum">
              <a:rPr lang="es-ES" smtClean="0"/>
              <a:pPr/>
              <a:t>26</a:t>
            </a:fld>
            <a:endParaRPr lang="es-E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E995D-E568-47EE-B6AF-55CAD7D59458}" type="slidenum">
              <a:rPr lang="es-ES" smtClean="0"/>
              <a:pPr/>
              <a:t>27</a:t>
            </a:fld>
            <a:endParaRPr lang="es-E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E995D-E568-47EE-B6AF-55CAD7D59458}" type="slidenum">
              <a:rPr lang="es-ES" smtClean="0"/>
              <a:pPr/>
              <a:t>28</a:t>
            </a:fld>
            <a:endParaRPr lang="es-E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E995D-E568-47EE-B6AF-55CAD7D59458}" type="slidenum">
              <a:rPr lang="es-ES" smtClean="0"/>
              <a:pPr/>
              <a:t>29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E995D-E568-47EE-B6AF-55CAD7D59458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E995D-E568-47EE-B6AF-55CAD7D59458}" type="slidenum">
              <a:rPr lang="es-ES" smtClean="0"/>
              <a:pPr/>
              <a:t>30</a:t>
            </a:fld>
            <a:endParaRPr lang="es-E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E995D-E568-47EE-B6AF-55CAD7D59458}" type="slidenum">
              <a:rPr lang="es-ES" smtClean="0"/>
              <a:pPr/>
              <a:t>31</a:t>
            </a:fld>
            <a:endParaRPr lang="es-E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E995D-E568-47EE-B6AF-55CAD7D59458}" type="slidenum">
              <a:rPr lang="es-ES" smtClean="0"/>
              <a:pPr/>
              <a:t>32</a:t>
            </a:fld>
            <a:endParaRPr lang="es-E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E995D-E568-47EE-B6AF-55CAD7D59458}" type="slidenum">
              <a:rPr lang="es-ES" smtClean="0"/>
              <a:pPr/>
              <a:t>33</a:t>
            </a:fld>
            <a:endParaRPr lang="es-E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E995D-E568-47EE-B6AF-55CAD7D59458}" type="slidenum">
              <a:rPr lang="es-ES" smtClean="0"/>
              <a:pPr/>
              <a:t>34</a:t>
            </a:fld>
            <a:endParaRPr lang="es-E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E995D-E568-47EE-B6AF-55CAD7D59458}" type="slidenum">
              <a:rPr lang="es-ES" smtClean="0"/>
              <a:pPr/>
              <a:t>35</a:t>
            </a:fld>
            <a:endParaRPr lang="es-E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E995D-E568-47EE-B6AF-55CAD7D59458}" type="slidenum">
              <a:rPr lang="es-ES" smtClean="0"/>
              <a:pPr/>
              <a:t>36</a:t>
            </a:fld>
            <a:endParaRPr lang="es-E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E995D-E568-47EE-B6AF-55CAD7D59458}" type="slidenum">
              <a:rPr lang="es-ES" smtClean="0"/>
              <a:pPr/>
              <a:t>37</a:t>
            </a:fld>
            <a:endParaRPr lang="es-E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E995D-E568-47EE-B6AF-55CAD7D59458}" type="slidenum">
              <a:rPr lang="es-ES" smtClean="0"/>
              <a:pPr/>
              <a:t>38</a:t>
            </a:fld>
            <a:endParaRPr lang="es-E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E995D-E568-47EE-B6AF-55CAD7D59458}" type="slidenum">
              <a:rPr lang="es-ES" smtClean="0"/>
              <a:pPr/>
              <a:t>39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E995D-E568-47EE-B6AF-55CAD7D59458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E995D-E568-47EE-B6AF-55CAD7D59458}" type="slidenum">
              <a:rPr lang="es-ES" smtClean="0"/>
              <a:pPr/>
              <a:t>40</a:t>
            </a:fld>
            <a:endParaRPr lang="es-E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E995D-E568-47EE-B6AF-55CAD7D59458}" type="slidenum">
              <a:rPr lang="es-ES" smtClean="0"/>
              <a:pPr/>
              <a:t>41</a:t>
            </a:fld>
            <a:endParaRPr lang="es-E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E995D-E568-47EE-B6AF-55CAD7D59458}" type="slidenum">
              <a:rPr lang="es-ES" smtClean="0"/>
              <a:pPr/>
              <a:t>42</a:t>
            </a:fld>
            <a:endParaRPr lang="es-E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E995D-E568-47EE-B6AF-55CAD7D59458}" type="slidenum">
              <a:rPr lang="es-ES" smtClean="0"/>
              <a:pPr/>
              <a:t>43</a:t>
            </a:fld>
            <a:endParaRPr lang="es-E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E995D-E568-47EE-B6AF-55CAD7D59458}" type="slidenum">
              <a:rPr lang="es-ES" smtClean="0"/>
              <a:pPr/>
              <a:t>44</a:t>
            </a:fld>
            <a:endParaRPr lang="es-E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E995D-E568-47EE-B6AF-55CAD7D59458}" type="slidenum">
              <a:rPr lang="es-ES" smtClean="0"/>
              <a:pPr/>
              <a:t>45</a:t>
            </a:fld>
            <a:endParaRPr lang="es-E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E995D-E568-47EE-B6AF-55CAD7D59458}" type="slidenum">
              <a:rPr lang="es-ES" smtClean="0"/>
              <a:pPr/>
              <a:t>46</a:t>
            </a:fld>
            <a:endParaRPr lang="es-E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E995D-E568-47EE-B6AF-55CAD7D59458}" type="slidenum">
              <a:rPr lang="es-ES" smtClean="0"/>
              <a:pPr/>
              <a:t>47</a:t>
            </a:fld>
            <a:endParaRPr lang="es-E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E995D-E568-47EE-B6AF-55CAD7D59458}" type="slidenum">
              <a:rPr lang="es-ES" smtClean="0"/>
              <a:pPr/>
              <a:t>48</a:t>
            </a:fld>
            <a:endParaRPr lang="es-E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E995D-E568-47EE-B6AF-55CAD7D59458}" type="slidenum">
              <a:rPr lang="es-ES" smtClean="0"/>
              <a:pPr/>
              <a:t>49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E995D-E568-47EE-B6AF-55CAD7D59458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E995D-E568-47EE-B6AF-55CAD7D59458}" type="slidenum">
              <a:rPr lang="es-ES" smtClean="0"/>
              <a:pPr/>
              <a:t>50</a:t>
            </a:fld>
            <a:endParaRPr lang="es-E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E995D-E568-47EE-B6AF-55CAD7D59458}" type="slidenum">
              <a:rPr lang="es-ES" smtClean="0"/>
              <a:pPr/>
              <a:t>51</a:t>
            </a:fld>
            <a:endParaRPr lang="es-E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E995D-E568-47EE-B6AF-55CAD7D59458}" type="slidenum">
              <a:rPr lang="es-ES" smtClean="0"/>
              <a:pPr/>
              <a:t>52</a:t>
            </a:fld>
            <a:endParaRPr lang="es-E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E995D-E568-47EE-B6AF-55CAD7D59458}" type="slidenum">
              <a:rPr lang="es-ES" smtClean="0"/>
              <a:pPr/>
              <a:t>53</a:t>
            </a:fld>
            <a:endParaRPr lang="es-E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E995D-E568-47EE-B6AF-55CAD7D59458}" type="slidenum">
              <a:rPr lang="es-ES" smtClean="0"/>
              <a:pPr/>
              <a:t>54</a:t>
            </a:fld>
            <a:endParaRPr lang="es-E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E995D-E568-47EE-B6AF-55CAD7D59458}" type="slidenum">
              <a:rPr lang="es-ES" smtClean="0"/>
              <a:pPr/>
              <a:t>55</a:t>
            </a:fld>
            <a:endParaRPr lang="es-E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E995D-E568-47EE-B6AF-55CAD7D59458}" type="slidenum">
              <a:rPr lang="es-ES" smtClean="0"/>
              <a:pPr/>
              <a:t>56</a:t>
            </a:fld>
            <a:endParaRPr lang="es-E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E995D-E568-47EE-B6AF-55CAD7D59458}" type="slidenum">
              <a:rPr lang="es-ES" smtClean="0"/>
              <a:pPr/>
              <a:t>57</a:t>
            </a:fld>
            <a:endParaRPr lang="es-E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E995D-E568-47EE-B6AF-55CAD7D59458}" type="slidenum">
              <a:rPr lang="es-ES" smtClean="0"/>
              <a:pPr/>
              <a:t>58</a:t>
            </a:fld>
            <a:endParaRPr lang="es-E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E995D-E568-47EE-B6AF-55CAD7D59458}" type="slidenum">
              <a:rPr lang="es-ES" smtClean="0"/>
              <a:pPr/>
              <a:t>59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E995D-E568-47EE-B6AF-55CAD7D59458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E995D-E568-47EE-B6AF-55CAD7D59458}" type="slidenum">
              <a:rPr lang="es-ES" smtClean="0"/>
              <a:pPr/>
              <a:t>60</a:t>
            </a:fld>
            <a:endParaRPr lang="es-E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E995D-E568-47EE-B6AF-55CAD7D59458}" type="slidenum">
              <a:rPr lang="es-ES" smtClean="0"/>
              <a:pPr/>
              <a:t>61</a:t>
            </a:fld>
            <a:endParaRPr lang="es-E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E995D-E568-47EE-B6AF-55CAD7D59458}" type="slidenum">
              <a:rPr lang="es-ES" smtClean="0"/>
              <a:pPr/>
              <a:t>62</a:t>
            </a:fld>
            <a:endParaRPr lang="es-E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E995D-E568-47EE-B6AF-55CAD7D59458}" type="slidenum">
              <a:rPr lang="es-ES" smtClean="0"/>
              <a:pPr/>
              <a:t>63</a:t>
            </a:fld>
            <a:endParaRPr lang="es-E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E995D-E568-47EE-B6AF-55CAD7D59458}" type="slidenum">
              <a:rPr lang="es-ES" smtClean="0"/>
              <a:pPr/>
              <a:t>64</a:t>
            </a:fld>
            <a:endParaRPr lang="es-E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E995D-E568-47EE-B6AF-55CAD7D59458}" type="slidenum">
              <a:rPr lang="es-ES" smtClean="0"/>
              <a:pPr/>
              <a:t>65</a:t>
            </a:fld>
            <a:endParaRPr lang="es-E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E995D-E568-47EE-B6AF-55CAD7D59458}" type="slidenum">
              <a:rPr lang="es-ES" smtClean="0"/>
              <a:pPr/>
              <a:t>66</a:t>
            </a:fld>
            <a:endParaRPr lang="es-ES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E995D-E568-47EE-B6AF-55CAD7D59458}" type="slidenum">
              <a:rPr lang="es-ES" smtClean="0"/>
              <a:pPr/>
              <a:t>67</a:t>
            </a:fld>
            <a:endParaRPr lang="es-ES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E995D-E568-47EE-B6AF-55CAD7D59458}" type="slidenum">
              <a:rPr lang="es-ES" smtClean="0"/>
              <a:pPr/>
              <a:t>68</a:t>
            </a:fld>
            <a:endParaRPr lang="es-ES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E995D-E568-47EE-B6AF-55CAD7D59458}" type="slidenum">
              <a:rPr lang="es-ES" smtClean="0"/>
              <a:pPr/>
              <a:t>69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E995D-E568-47EE-B6AF-55CAD7D59458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E995D-E568-47EE-B6AF-55CAD7D59458}" type="slidenum">
              <a:rPr lang="es-ES" smtClean="0"/>
              <a:pPr/>
              <a:t>70</a:t>
            </a:fld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E995D-E568-47EE-B6AF-55CAD7D59458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E995D-E568-47EE-B6AF-55CAD7D59458}" type="slidenum">
              <a:rPr lang="es-ES" smtClean="0"/>
              <a:pPr/>
              <a:t>9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10/07/2012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10/07/2012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10/07/2012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10/07/2012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10/07/2012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10/07/2012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10/07/2012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10/07/2012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10/07/2012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10/07/2012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10/07/2012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10/07/2012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Esquema correo</a:t>
            </a:r>
            <a:endParaRPr lang="es-ES" dirty="0"/>
          </a:p>
        </p:txBody>
      </p:sp>
      <p:sp>
        <p:nvSpPr>
          <p:cNvPr id="25" name="24 Rectángulo"/>
          <p:cNvSpPr/>
          <p:nvPr/>
        </p:nvSpPr>
        <p:spPr>
          <a:xfrm>
            <a:off x="2339752" y="2702545"/>
            <a:ext cx="108012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Rectángulo"/>
          <p:cNvSpPr/>
          <p:nvPr/>
        </p:nvSpPr>
        <p:spPr>
          <a:xfrm>
            <a:off x="2492152" y="2854945"/>
            <a:ext cx="108012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Rectángulo"/>
          <p:cNvSpPr/>
          <p:nvPr/>
        </p:nvSpPr>
        <p:spPr>
          <a:xfrm>
            <a:off x="2644552" y="3007345"/>
            <a:ext cx="108012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SMTP </a:t>
            </a:r>
            <a:endParaRPr lang="es-ES" dirty="0"/>
          </a:p>
        </p:txBody>
      </p:sp>
      <p:sp>
        <p:nvSpPr>
          <p:cNvPr id="33" name="32 Rectángulo"/>
          <p:cNvSpPr/>
          <p:nvPr/>
        </p:nvSpPr>
        <p:spPr>
          <a:xfrm>
            <a:off x="2467000" y="3926681"/>
            <a:ext cx="1080120" cy="432048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Rectángulo"/>
          <p:cNvSpPr/>
          <p:nvPr/>
        </p:nvSpPr>
        <p:spPr>
          <a:xfrm>
            <a:off x="2619400" y="4079081"/>
            <a:ext cx="1080120" cy="432048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Rectángulo"/>
          <p:cNvSpPr/>
          <p:nvPr/>
        </p:nvSpPr>
        <p:spPr>
          <a:xfrm>
            <a:off x="2771800" y="4231481"/>
            <a:ext cx="1080120" cy="432048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/>
              <a:t>Proxy IMAP/POP</a:t>
            </a:r>
            <a:endParaRPr lang="es-ES" sz="1600" dirty="0"/>
          </a:p>
        </p:txBody>
      </p:sp>
      <p:sp>
        <p:nvSpPr>
          <p:cNvPr id="39" name="38 Rectángulo redondeado"/>
          <p:cNvSpPr/>
          <p:nvPr/>
        </p:nvSpPr>
        <p:spPr>
          <a:xfrm>
            <a:off x="3979168" y="2702545"/>
            <a:ext cx="1080120" cy="648072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MDA</a:t>
            </a:r>
            <a:endParaRPr lang="es-ES" dirty="0"/>
          </a:p>
        </p:txBody>
      </p:sp>
      <p:sp>
        <p:nvSpPr>
          <p:cNvPr id="40" name="39 Rectángulo redondeado"/>
          <p:cNvSpPr/>
          <p:nvPr/>
        </p:nvSpPr>
        <p:spPr>
          <a:xfrm>
            <a:off x="4131568" y="2854945"/>
            <a:ext cx="1080120" cy="648072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MDA</a:t>
            </a:r>
            <a:endParaRPr lang="es-ES" dirty="0"/>
          </a:p>
        </p:txBody>
      </p:sp>
      <p:sp>
        <p:nvSpPr>
          <p:cNvPr id="41" name="40 Rectángulo redondeado"/>
          <p:cNvSpPr/>
          <p:nvPr/>
        </p:nvSpPr>
        <p:spPr>
          <a:xfrm>
            <a:off x="4283968" y="3007345"/>
            <a:ext cx="1080120" cy="648072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MDA</a:t>
            </a:r>
            <a:endParaRPr lang="es-ES" dirty="0"/>
          </a:p>
        </p:txBody>
      </p:sp>
      <p:sp>
        <p:nvSpPr>
          <p:cNvPr id="43" name="42 Rectángulo"/>
          <p:cNvSpPr/>
          <p:nvPr/>
        </p:nvSpPr>
        <p:spPr>
          <a:xfrm>
            <a:off x="6067400" y="3990305"/>
            <a:ext cx="1080120" cy="432048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Rectángulo"/>
          <p:cNvSpPr/>
          <p:nvPr/>
        </p:nvSpPr>
        <p:spPr>
          <a:xfrm>
            <a:off x="6219800" y="4142705"/>
            <a:ext cx="1080120" cy="432048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5" name="44 Rectángulo"/>
          <p:cNvSpPr/>
          <p:nvPr/>
        </p:nvSpPr>
        <p:spPr>
          <a:xfrm>
            <a:off x="6372200" y="4295105"/>
            <a:ext cx="1080120" cy="432048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/>
              <a:t>IMAP/POP</a:t>
            </a:r>
            <a:endParaRPr lang="es-ES" sz="1600" dirty="0"/>
          </a:p>
        </p:txBody>
      </p:sp>
      <p:sp>
        <p:nvSpPr>
          <p:cNvPr id="46" name="45 Rectángulo"/>
          <p:cNvSpPr/>
          <p:nvPr/>
        </p:nvSpPr>
        <p:spPr>
          <a:xfrm>
            <a:off x="5643736" y="2630537"/>
            <a:ext cx="136815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Buzones</a:t>
            </a:r>
            <a:endParaRPr lang="es-ES" dirty="0"/>
          </a:p>
        </p:txBody>
      </p:sp>
      <p:sp>
        <p:nvSpPr>
          <p:cNvPr id="56" name="55 Rectángulo"/>
          <p:cNvSpPr/>
          <p:nvPr/>
        </p:nvSpPr>
        <p:spPr>
          <a:xfrm>
            <a:off x="5796136" y="2782937"/>
            <a:ext cx="136815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Buzones</a:t>
            </a:r>
            <a:endParaRPr lang="es-ES" dirty="0"/>
          </a:p>
        </p:txBody>
      </p:sp>
      <p:sp>
        <p:nvSpPr>
          <p:cNvPr id="57" name="56 Rectángulo"/>
          <p:cNvSpPr/>
          <p:nvPr/>
        </p:nvSpPr>
        <p:spPr>
          <a:xfrm>
            <a:off x="5948536" y="2935337"/>
            <a:ext cx="136815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Buzones</a:t>
            </a:r>
            <a:endParaRPr lang="es-ES" dirty="0"/>
          </a:p>
        </p:txBody>
      </p:sp>
      <p:sp>
        <p:nvSpPr>
          <p:cNvPr id="58" name="57 Disco magnético"/>
          <p:cNvSpPr/>
          <p:nvPr/>
        </p:nvSpPr>
        <p:spPr>
          <a:xfrm>
            <a:off x="7812360" y="3062585"/>
            <a:ext cx="1008112" cy="1008112"/>
          </a:xfrm>
          <a:prstGeom prst="flowChartMagneticDisk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Almacenamiento NAS</a:t>
            </a:r>
            <a:endParaRPr lang="es-ES" dirty="0"/>
          </a:p>
        </p:txBody>
      </p:sp>
      <p:sp>
        <p:nvSpPr>
          <p:cNvPr id="59" name="58 Nube"/>
          <p:cNvSpPr/>
          <p:nvPr/>
        </p:nvSpPr>
        <p:spPr>
          <a:xfrm>
            <a:off x="179512" y="3710657"/>
            <a:ext cx="1656184" cy="792088"/>
          </a:xfrm>
          <a:prstGeom prst="cloud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Usuarios</a:t>
            </a:r>
            <a:endParaRPr lang="es-ES" dirty="0"/>
          </a:p>
        </p:txBody>
      </p:sp>
      <p:sp>
        <p:nvSpPr>
          <p:cNvPr id="60" name="59 Nube"/>
          <p:cNvSpPr/>
          <p:nvPr/>
        </p:nvSpPr>
        <p:spPr>
          <a:xfrm>
            <a:off x="251520" y="2198489"/>
            <a:ext cx="1656184" cy="792088"/>
          </a:xfrm>
          <a:prstGeom prst="cloud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Pasarelas externas SMTP</a:t>
            </a:r>
            <a:endParaRPr lang="es-ES" dirty="0"/>
          </a:p>
        </p:txBody>
      </p:sp>
      <p:sp>
        <p:nvSpPr>
          <p:cNvPr id="61" name="60 Forma libre"/>
          <p:cNvSpPr/>
          <p:nvPr/>
        </p:nvSpPr>
        <p:spPr>
          <a:xfrm>
            <a:off x="1514901" y="3314253"/>
            <a:ext cx="6359857" cy="516340"/>
          </a:xfrm>
          <a:custGeom>
            <a:avLst/>
            <a:gdLst>
              <a:gd name="connsiteX0" fmla="*/ 0 w 6359857"/>
              <a:gd name="connsiteY0" fmla="*/ 516340 h 516340"/>
              <a:gd name="connsiteX1" fmla="*/ 1542198 w 6359857"/>
              <a:gd name="connsiteY1" fmla="*/ 52316 h 516340"/>
              <a:gd name="connsiteX2" fmla="*/ 6359857 w 6359857"/>
              <a:gd name="connsiteY2" fmla="*/ 202441 h 516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359857" h="516340">
                <a:moveTo>
                  <a:pt x="0" y="516340"/>
                </a:moveTo>
                <a:cubicBezTo>
                  <a:pt x="241111" y="310486"/>
                  <a:pt x="482222" y="104632"/>
                  <a:pt x="1542198" y="52316"/>
                </a:cubicBezTo>
                <a:cubicBezTo>
                  <a:pt x="2602174" y="0"/>
                  <a:pt x="4481015" y="101220"/>
                  <a:pt x="6359857" y="202441"/>
                </a:cubicBezTo>
              </a:path>
            </a:pathLst>
          </a:custGeom>
          <a:ln>
            <a:prstDash val="dash"/>
            <a:headEnd type="non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2" name="61 Forma libre"/>
          <p:cNvSpPr/>
          <p:nvPr/>
        </p:nvSpPr>
        <p:spPr>
          <a:xfrm rot="1037476" flipH="1">
            <a:off x="1462939" y="2690157"/>
            <a:ext cx="1897573" cy="281566"/>
          </a:xfrm>
          <a:custGeom>
            <a:avLst/>
            <a:gdLst>
              <a:gd name="connsiteX0" fmla="*/ 0 w 6359857"/>
              <a:gd name="connsiteY0" fmla="*/ 516340 h 516340"/>
              <a:gd name="connsiteX1" fmla="*/ 1542198 w 6359857"/>
              <a:gd name="connsiteY1" fmla="*/ 52316 h 516340"/>
              <a:gd name="connsiteX2" fmla="*/ 6359857 w 6359857"/>
              <a:gd name="connsiteY2" fmla="*/ 202441 h 516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359857" h="516340">
                <a:moveTo>
                  <a:pt x="0" y="516340"/>
                </a:moveTo>
                <a:cubicBezTo>
                  <a:pt x="241111" y="310486"/>
                  <a:pt x="482222" y="104632"/>
                  <a:pt x="1542198" y="52316"/>
                </a:cubicBezTo>
                <a:cubicBezTo>
                  <a:pt x="2602174" y="0"/>
                  <a:pt x="4481015" y="101220"/>
                  <a:pt x="6359857" y="202441"/>
                </a:cubicBezTo>
              </a:path>
            </a:pathLst>
          </a:custGeom>
          <a:ln>
            <a:prstDash val="dash"/>
            <a:headEnd type="non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3" name="62 Forma libre"/>
          <p:cNvSpPr/>
          <p:nvPr/>
        </p:nvSpPr>
        <p:spPr>
          <a:xfrm rot="846521">
            <a:off x="1637209" y="2518304"/>
            <a:ext cx="6203831" cy="705539"/>
          </a:xfrm>
          <a:custGeom>
            <a:avLst/>
            <a:gdLst>
              <a:gd name="connsiteX0" fmla="*/ 0 w 6359857"/>
              <a:gd name="connsiteY0" fmla="*/ 516340 h 516340"/>
              <a:gd name="connsiteX1" fmla="*/ 1542198 w 6359857"/>
              <a:gd name="connsiteY1" fmla="*/ 52316 h 516340"/>
              <a:gd name="connsiteX2" fmla="*/ 6359857 w 6359857"/>
              <a:gd name="connsiteY2" fmla="*/ 202441 h 516340"/>
              <a:gd name="connsiteX0" fmla="*/ 0 w 6359857"/>
              <a:gd name="connsiteY0" fmla="*/ 492874 h 492874"/>
              <a:gd name="connsiteX1" fmla="*/ 1324648 w 6359857"/>
              <a:gd name="connsiteY1" fmla="*/ 352076 h 492874"/>
              <a:gd name="connsiteX2" fmla="*/ 1542198 w 6359857"/>
              <a:gd name="connsiteY2" fmla="*/ 28850 h 492874"/>
              <a:gd name="connsiteX3" fmla="*/ 6359857 w 6359857"/>
              <a:gd name="connsiteY3" fmla="*/ 178975 h 492874"/>
              <a:gd name="connsiteX0" fmla="*/ 0 w 6359857"/>
              <a:gd name="connsiteY0" fmla="*/ 501011 h 582133"/>
              <a:gd name="connsiteX1" fmla="*/ 1324648 w 6359857"/>
              <a:gd name="connsiteY1" fmla="*/ 360213 h 582133"/>
              <a:gd name="connsiteX2" fmla="*/ 1542198 w 6359857"/>
              <a:gd name="connsiteY2" fmla="*/ 36987 h 582133"/>
              <a:gd name="connsiteX3" fmla="*/ 2614080 w 6359857"/>
              <a:gd name="connsiteY3" fmla="*/ 582133 h 582133"/>
              <a:gd name="connsiteX4" fmla="*/ 6359857 w 6359857"/>
              <a:gd name="connsiteY4" fmla="*/ 187112 h 582133"/>
              <a:gd name="connsiteX0" fmla="*/ 0 w 6359857"/>
              <a:gd name="connsiteY0" fmla="*/ 313899 h 488688"/>
              <a:gd name="connsiteX1" fmla="*/ 1324648 w 6359857"/>
              <a:gd name="connsiteY1" fmla="*/ 173101 h 488688"/>
              <a:gd name="connsiteX2" fmla="*/ 1718983 w 6359857"/>
              <a:gd name="connsiteY2" fmla="*/ 451701 h 488688"/>
              <a:gd name="connsiteX3" fmla="*/ 2614080 w 6359857"/>
              <a:gd name="connsiteY3" fmla="*/ 395021 h 488688"/>
              <a:gd name="connsiteX4" fmla="*/ 6359857 w 6359857"/>
              <a:gd name="connsiteY4" fmla="*/ 0 h 488688"/>
              <a:gd name="connsiteX0" fmla="*/ 0 w 6359857"/>
              <a:gd name="connsiteY0" fmla="*/ 313899 h 451951"/>
              <a:gd name="connsiteX1" fmla="*/ 1092262 w 6359857"/>
              <a:gd name="connsiteY1" fmla="*/ 396520 h 451951"/>
              <a:gd name="connsiteX2" fmla="*/ 1718983 w 6359857"/>
              <a:gd name="connsiteY2" fmla="*/ 451701 h 451951"/>
              <a:gd name="connsiteX3" fmla="*/ 2614080 w 6359857"/>
              <a:gd name="connsiteY3" fmla="*/ 395021 h 451951"/>
              <a:gd name="connsiteX4" fmla="*/ 6359857 w 6359857"/>
              <a:gd name="connsiteY4" fmla="*/ 0 h 451951"/>
              <a:gd name="connsiteX0" fmla="*/ 0 w 6359857"/>
              <a:gd name="connsiteY0" fmla="*/ 313899 h 474568"/>
              <a:gd name="connsiteX1" fmla="*/ 1092262 w 6359857"/>
              <a:gd name="connsiteY1" fmla="*/ 396520 h 474568"/>
              <a:gd name="connsiteX2" fmla="*/ 1718983 w 6359857"/>
              <a:gd name="connsiteY2" fmla="*/ 451701 h 474568"/>
              <a:gd name="connsiteX3" fmla="*/ 2256117 w 6359857"/>
              <a:gd name="connsiteY3" fmla="*/ 465121 h 474568"/>
              <a:gd name="connsiteX4" fmla="*/ 2614080 w 6359857"/>
              <a:gd name="connsiteY4" fmla="*/ 395021 h 474568"/>
              <a:gd name="connsiteX5" fmla="*/ 6359857 w 6359857"/>
              <a:gd name="connsiteY5" fmla="*/ 0 h 474568"/>
              <a:gd name="connsiteX0" fmla="*/ 0 w 6359857"/>
              <a:gd name="connsiteY0" fmla="*/ 313899 h 467558"/>
              <a:gd name="connsiteX1" fmla="*/ 1092262 w 6359857"/>
              <a:gd name="connsiteY1" fmla="*/ 396520 h 467558"/>
              <a:gd name="connsiteX2" fmla="*/ 1718983 w 6359857"/>
              <a:gd name="connsiteY2" fmla="*/ 451701 h 467558"/>
              <a:gd name="connsiteX3" fmla="*/ 2256117 w 6359857"/>
              <a:gd name="connsiteY3" fmla="*/ 465121 h 467558"/>
              <a:gd name="connsiteX4" fmla="*/ 2399301 w 6359857"/>
              <a:gd name="connsiteY4" fmla="*/ 437079 h 467558"/>
              <a:gd name="connsiteX5" fmla="*/ 2614080 w 6359857"/>
              <a:gd name="connsiteY5" fmla="*/ 395021 h 467558"/>
              <a:gd name="connsiteX6" fmla="*/ 6359857 w 6359857"/>
              <a:gd name="connsiteY6" fmla="*/ 0 h 467558"/>
              <a:gd name="connsiteX0" fmla="*/ 0 w 6359857"/>
              <a:gd name="connsiteY0" fmla="*/ 313899 h 467558"/>
              <a:gd name="connsiteX1" fmla="*/ 1092262 w 6359857"/>
              <a:gd name="connsiteY1" fmla="*/ 396520 h 467558"/>
              <a:gd name="connsiteX2" fmla="*/ 1718983 w 6359857"/>
              <a:gd name="connsiteY2" fmla="*/ 451701 h 467558"/>
              <a:gd name="connsiteX3" fmla="*/ 2256117 w 6359857"/>
              <a:gd name="connsiteY3" fmla="*/ 465121 h 467558"/>
              <a:gd name="connsiteX4" fmla="*/ 2399301 w 6359857"/>
              <a:gd name="connsiteY4" fmla="*/ 437079 h 467558"/>
              <a:gd name="connsiteX5" fmla="*/ 2614080 w 6359857"/>
              <a:gd name="connsiteY5" fmla="*/ 395021 h 467558"/>
              <a:gd name="connsiteX6" fmla="*/ 3473184 w 6359857"/>
              <a:gd name="connsiteY6" fmla="*/ 226782 h 467558"/>
              <a:gd name="connsiteX7" fmla="*/ 6359857 w 6359857"/>
              <a:gd name="connsiteY7" fmla="*/ 0 h 467558"/>
              <a:gd name="connsiteX0" fmla="*/ 0 w 6359857"/>
              <a:gd name="connsiteY0" fmla="*/ 409876 h 563535"/>
              <a:gd name="connsiteX1" fmla="*/ 1092262 w 6359857"/>
              <a:gd name="connsiteY1" fmla="*/ 492497 h 563535"/>
              <a:gd name="connsiteX2" fmla="*/ 1718983 w 6359857"/>
              <a:gd name="connsiteY2" fmla="*/ 547678 h 563535"/>
              <a:gd name="connsiteX3" fmla="*/ 2256117 w 6359857"/>
              <a:gd name="connsiteY3" fmla="*/ 561098 h 563535"/>
              <a:gd name="connsiteX4" fmla="*/ 2399301 w 6359857"/>
              <a:gd name="connsiteY4" fmla="*/ 533056 h 563535"/>
              <a:gd name="connsiteX5" fmla="*/ 2614080 w 6359857"/>
              <a:gd name="connsiteY5" fmla="*/ 490998 h 563535"/>
              <a:gd name="connsiteX6" fmla="*/ 3473184 w 6359857"/>
              <a:gd name="connsiteY6" fmla="*/ 322759 h 563535"/>
              <a:gd name="connsiteX7" fmla="*/ 5424170 w 6359857"/>
              <a:gd name="connsiteY7" fmla="*/ 0 h 563535"/>
              <a:gd name="connsiteX8" fmla="*/ 6359857 w 6359857"/>
              <a:gd name="connsiteY8" fmla="*/ 95977 h 563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59857" h="563535">
                <a:moveTo>
                  <a:pt x="0" y="409876"/>
                </a:moveTo>
                <a:cubicBezTo>
                  <a:pt x="195280" y="336625"/>
                  <a:pt x="805765" y="469530"/>
                  <a:pt x="1092262" y="492497"/>
                </a:cubicBezTo>
                <a:cubicBezTo>
                  <a:pt x="1378759" y="515464"/>
                  <a:pt x="1525007" y="536244"/>
                  <a:pt x="1718983" y="547678"/>
                </a:cubicBezTo>
                <a:cubicBezTo>
                  <a:pt x="1912959" y="559112"/>
                  <a:pt x="2142731" y="563535"/>
                  <a:pt x="2256117" y="561098"/>
                </a:cubicBezTo>
                <a:cubicBezTo>
                  <a:pt x="2369503" y="558661"/>
                  <a:pt x="2339641" y="544739"/>
                  <a:pt x="2399301" y="533056"/>
                </a:cubicBezTo>
                <a:cubicBezTo>
                  <a:pt x="2458961" y="521373"/>
                  <a:pt x="2461693" y="506697"/>
                  <a:pt x="2614080" y="490998"/>
                </a:cubicBezTo>
                <a:lnTo>
                  <a:pt x="3473184" y="322759"/>
                </a:lnTo>
                <a:lnTo>
                  <a:pt x="5424170" y="0"/>
                </a:lnTo>
                <a:lnTo>
                  <a:pt x="6359857" y="95977"/>
                </a:lnTo>
              </a:path>
            </a:pathLst>
          </a:custGeom>
          <a:ln>
            <a:solidFill>
              <a:schemeClr val="accent1">
                <a:lumMod val="60000"/>
                <a:lumOff val="40000"/>
              </a:schemeClr>
            </a:solidFill>
            <a:prstDash val="dash"/>
            <a:headEnd type="non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4" name="63 Forma libre"/>
          <p:cNvSpPr/>
          <p:nvPr/>
        </p:nvSpPr>
        <p:spPr>
          <a:xfrm>
            <a:off x="1475656" y="3782664"/>
            <a:ext cx="6480719" cy="734129"/>
          </a:xfrm>
          <a:custGeom>
            <a:avLst/>
            <a:gdLst>
              <a:gd name="connsiteX0" fmla="*/ 0 w 6359857"/>
              <a:gd name="connsiteY0" fmla="*/ 516340 h 516340"/>
              <a:gd name="connsiteX1" fmla="*/ 1542198 w 6359857"/>
              <a:gd name="connsiteY1" fmla="*/ 52316 h 516340"/>
              <a:gd name="connsiteX2" fmla="*/ 6359857 w 6359857"/>
              <a:gd name="connsiteY2" fmla="*/ 202441 h 516340"/>
              <a:gd name="connsiteX0" fmla="*/ 0 w 6552728"/>
              <a:gd name="connsiteY0" fmla="*/ 526078 h 526078"/>
              <a:gd name="connsiteX1" fmla="*/ 1542198 w 6552728"/>
              <a:gd name="connsiteY1" fmla="*/ 62054 h 526078"/>
              <a:gd name="connsiteX2" fmla="*/ 6552728 w 6552728"/>
              <a:gd name="connsiteY2" fmla="*/ 153754 h 526078"/>
              <a:gd name="connsiteX0" fmla="*/ 0 w 6336703"/>
              <a:gd name="connsiteY0" fmla="*/ 1049609 h 1049609"/>
              <a:gd name="connsiteX1" fmla="*/ 1542198 w 6336703"/>
              <a:gd name="connsiteY1" fmla="*/ 585585 h 1049609"/>
              <a:gd name="connsiteX2" fmla="*/ 6336703 w 6336703"/>
              <a:gd name="connsiteY2" fmla="*/ 101221 h 1049609"/>
              <a:gd name="connsiteX0" fmla="*/ 0 w 6336703"/>
              <a:gd name="connsiteY0" fmla="*/ 948388 h 948388"/>
              <a:gd name="connsiteX1" fmla="*/ 1542198 w 6336703"/>
              <a:gd name="connsiteY1" fmla="*/ 484364 h 948388"/>
              <a:gd name="connsiteX2" fmla="*/ 5112568 w 6336703"/>
              <a:gd name="connsiteY2" fmla="*/ 576065 h 948388"/>
              <a:gd name="connsiteX3" fmla="*/ 6336703 w 6336703"/>
              <a:gd name="connsiteY3" fmla="*/ 0 h 948388"/>
              <a:gd name="connsiteX0" fmla="*/ 0 w 6336703"/>
              <a:gd name="connsiteY0" fmla="*/ 948388 h 948388"/>
              <a:gd name="connsiteX1" fmla="*/ 1512168 w 6336703"/>
              <a:gd name="connsiteY1" fmla="*/ 504056 h 948388"/>
              <a:gd name="connsiteX2" fmla="*/ 5112568 w 6336703"/>
              <a:gd name="connsiteY2" fmla="*/ 576065 h 948388"/>
              <a:gd name="connsiteX3" fmla="*/ 6336703 w 6336703"/>
              <a:gd name="connsiteY3" fmla="*/ 0 h 948388"/>
              <a:gd name="connsiteX0" fmla="*/ 0 w 6336703"/>
              <a:gd name="connsiteY0" fmla="*/ 948388 h 948388"/>
              <a:gd name="connsiteX1" fmla="*/ 1512168 w 6336703"/>
              <a:gd name="connsiteY1" fmla="*/ 504056 h 948388"/>
              <a:gd name="connsiteX2" fmla="*/ 2088232 w 6336703"/>
              <a:gd name="connsiteY2" fmla="*/ 576064 h 948388"/>
              <a:gd name="connsiteX3" fmla="*/ 5112568 w 6336703"/>
              <a:gd name="connsiteY3" fmla="*/ 576065 h 948388"/>
              <a:gd name="connsiteX4" fmla="*/ 6336703 w 6336703"/>
              <a:gd name="connsiteY4" fmla="*/ 0 h 948388"/>
              <a:gd name="connsiteX0" fmla="*/ 0 w 6336703"/>
              <a:gd name="connsiteY0" fmla="*/ 948388 h 948388"/>
              <a:gd name="connsiteX1" fmla="*/ 1512168 w 6336703"/>
              <a:gd name="connsiteY1" fmla="*/ 504056 h 948388"/>
              <a:gd name="connsiteX2" fmla="*/ 1584176 w 6336703"/>
              <a:gd name="connsiteY2" fmla="*/ 576064 h 948388"/>
              <a:gd name="connsiteX3" fmla="*/ 2088232 w 6336703"/>
              <a:gd name="connsiteY3" fmla="*/ 576064 h 948388"/>
              <a:gd name="connsiteX4" fmla="*/ 5112568 w 6336703"/>
              <a:gd name="connsiteY4" fmla="*/ 576065 h 948388"/>
              <a:gd name="connsiteX5" fmla="*/ 6336703 w 6336703"/>
              <a:gd name="connsiteY5" fmla="*/ 0 h 948388"/>
              <a:gd name="connsiteX0" fmla="*/ 0 w 6336703"/>
              <a:gd name="connsiteY0" fmla="*/ 948388 h 948388"/>
              <a:gd name="connsiteX1" fmla="*/ 1152128 w 6336703"/>
              <a:gd name="connsiteY1" fmla="*/ 576064 h 948388"/>
              <a:gd name="connsiteX2" fmla="*/ 1584176 w 6336703"/>
              <a:gd name="connsiteY2" fmla="*/ 576064 h 948388"/>
              <a:gd name="connsiteX3" fmla="*/ 2088232 w 6336703"/>
              <a:gd name="connsiteY3" fmla="*/ 576064 h 948388"/>
              <a:gd name="connsiteX4" fmla="*/ 5112568 w 6336703"/>
              <a:gd name="connsiteY4" fmla="*/ 576065 h 948388"/>
              <a:gd name="connsiteX5" fmla="*/ 6336703 w 6336703"/>
              <a:gd name="connsiteY5" fmla="*/ 0 h 948388"/>
              <a:gd name="connsiteX0" fmla="*/ 0 w 6336703"/>
              <a:gd name="connsiteY0" fmla="*/ 948388 h 948388"/>
              <a:gd name="connsiteX1" fmla="*/ 1152128 w 6336703"/>
              <a:gd name="connsiteY1" fmla="*/ 576064 h 948388"/>
              <a:gd name="connsiteX2" fmla="*/ 1584176 w 6336703"/>
              <a:gd name="connsiteY2" fmla="*/ 576064 h 948388"/>
              <a:gd name="connsiteX3" fmla="*/ 2088232 w 6336703"/>
              <a:gd name="connsiteY3" fmla="*/ 576064 h 948388"/>
              <a:gd name="connsiteX4" fmla="*/ 5112568 w 6336703"/>
              <a:gd name="connsiteY4" fmla="*/ 576065 h 948388"/>
              <a:gd name="connsiteX5" fmla="*/ 6336703 w 6336703"/>
              <a:gd name="connsiteY5" fmla="*/ 0 h 948388"/>
              <a:gd name="connsiteX0" fmla="*/ 0 w 6480719"/>
              <a:gd name="connsiteY0" fmla="*/ 432048 h 734129"/>
              <a:gd name="connsiteX1" fmla="*/ 1296144 w 6480719"/>
              <a:gd name="connsiteY1" fmla="*/ 576064 h 734129"/>
              <a:gd name="connsiteX2" fmla="*/ 1728192 w 6480719"/>
              <a:gd name="connsiteY2" fmla="*/ 576064 h 734129"/>
              <a:gd name="connsiteX3" fmla="*/ 2232248 w 6480719"/>
              <a:gd name="connsiteY3" fmla="*/ 576064 h 734129"/>
              <a:gd name="connsiteX4" fmla="*/ 5256584 w 6480719"/>
              <a:gd name="connsiteY4" fmla="*/ 576065 h 734129"/>
              <a:gd name="connsiteX5" fmla="*/ 6480719 w 6480719"/>
              <a:gd name="connsiteY5" fmla="*/ 0 h 734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80719" h="734129">
                <a:moveTo>
                  <a:pt x="0" y="432048"/>
                </a:moveTo>
                <a:cubicBezTo>
                  <a:pt x="241111" y="226194"/>
                  <a:pt x="240027" y="734129"/>
                  <a:pt x="1296144" y="576064"/>
                </a:cubicBezTo>
                <a:cubicBezTo>
                  <a:pt x="1582243" y="604480"/>
                  <a:pt x="1572175" y="576064"/>
                  <a:pt x="1728192" y="576064"/>
                </a:cubicBezTo>
                <a:lnTo>
                  <a:pt x="2232248" y="576064"/>
                </a:lnTo>
                <a:cubicBezTo>
                  <a:pt x="2820313" y="576064"/>
                  <a:pt x="4548506" y="672076"/>
                  <a:pt x="5256584" y="576065"/>
                </a:cubicBezTo>
                <a:cubicBezTo>
                  <a:pt x="5964662" y="480054"/>
                  <a:pt x="6191886" y="10263"/>
                  <a:pt x="6480719" y="0"/>
                </a:cubicBezTo>
              </a:path>
            </a:pathLst>
          </a:custGeom>
          <a:ln>
            <a:solidFill>
              <a:schemeClr val="bg2">
                <a:lumMod val="25000"/>
              </a:schemeClr>
            </a:solidFill>
            <a:prstDash val="dash"/>
            <a:headEnd type="non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6" name="65 Rectángulo redondeado"/>
          <p:cNvSpPr/>
          <p:nvPr/>
        </p:nvSpPr>
        <p:spPr>
          <a:xfrm>
            <a:off x="2699792" y="5013176"/>
            <a:ext cx="4680520" cy="50405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Servicio de directorio</a:t>
            </a:r>
            <a:endParaRPr lang="es-E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Esquema BBDD HA 1</a:t>
            </a:r>
            <a:endParaRPr lang="es-ES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3789040"/>
            <a:ext cx="2304256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3789040"/>
            <a:ext cx="2304256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9 Conector recto"/>
          <p:cNvCxnSpPr>
            <a:stCxn id="7" idx="3"/>
            <a:endCxn id="8" idx="1"/>
          </p:cNvCxnSpPr>
          <p:nvPr/>
        </p:nvCxnSpPr>
        <p:spPr>
          <a:xfrm flipH="1">
            <a:off x="2627784" y="4941168"/>
            <a:ext cx="504056" cy="0"/>
          </a:xfrm>
          <a:prstGeom prst="line">
            <a:avLst/>
          </a:prstGeom>
          <a:ln>
            <a:prstDash val="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1475656" y="3501008"/>
            <a:ext cx="58326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 flipV="1">
            <a:off x="1835696" y="350100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flipV="1">
            <a:off x="3491880" y="350100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"/>
          <p:cNvCxnSpPr/>
          <p:nvPr/>
        </p:nvCxnSpPr>
        <p:spPr>
          <a:xfrm flipV="1">
            <a:off x="4572000" y="306896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Rectángulo"/>
          <p:cNvSpPr/>
          <p:nvPr/>
        </p:nvSpPr>
        <p:spPr>
          <a:xfrm>
            <a:off x="1331640" y="4149080"/>
            <a:ext cx="108012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BBDD </a:t>
            </a:r>
            <a:r>
              <a:rPr lang="es-ES" dirty="0" err="1" smtClean="0"/>
              <a:t>master</a:t>
            </a:r>
            <a:endParaRPr lang="es-ES" dirty="0"/>
          </a:p>
        </p:txBody>
      </p:sp>
      <p:sp>
        <p:nvSpPr>
          <p:cNvPr id="38" name="37 Rectángulo"/>
          <p:cNvSpPr/>
          <p:nvPr/>
        </p:nvSpPr>
        <p:spPr>
          <a:xfrm>
            <a:off x="3275856" y="4149080"/>
            <a:ext cx="1080120" cy="576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AS </a:t>
            </a:r>
            <a:r>
              <a:rPr lang="es-ES" dirty="0" err="1" smtClean="0"/>
              <a:t>Master</a:t>
            </a:r>
            <a:endParaRPr lang="es-ES" dirty="0"/>
          </a:p>
        </p:txBody>
      </p:sp>
      <p:sp>
        <p:nvSpPr>
          <p:cNvPr id="12" name="11 Rectángulo"/>
          <p:cNvSpPr/>
          <p:nvPr/>
        </p:nvSpPr>
        <p:spPr>
          <a:xfrm>
            <a:off x="3275856" y="5013176"/>
            <a:ext cx="108012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BBDD </a:t>
            </a:r>
            <a:r>
              <a:rPr lang="es-ES" dirty="0" err="1" smtClean="0"/>
              <a:t>failover</a:t>
            </a:r>
            <a:endParaRPr lang="es-ES" dirty="0"/>
          </a:p>
        </p:txBody>
      </p:sp>
      <p:sp>
        <p:nvSpPr>
          <p:cNvPr id="14" name="13 Rectángulo"/>
          <p:cNvSpPr/>
          <p:nvPr/>
        </p:nvSpPr>
        <p:spPr>
          <a:xfrm>
            <a:off x="1331640" y="5013176"/>
            <a:ext cx="1080120" cy="576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AS </a:t>
            </a:r>
            <a:r>
              <a:rPr lang="es-ES" dirty="0" err="1" smtClean="0"/>
              <a:t>failover</a:t>
            </a:r>
            <a:endParaRPr lang="es-ES" dirty="0"/>
          </a:p>
        </p:txBody>
      </p:sp>
      <p:cxnSp>
        <p:nvCxnSpPr>
          <p:cNvPr id="18" name="17 Conector recto de flecha"/>
          <p:cNvCxnSpPr>
            <a:endCxn id="14" idx="3"/>
          </p:cNvCxnSpPr>
          <p:nvPr/>
        </p:nvCxnSpPr>
        <p:spPr>
          <a:xfrm flipH="1">
            <a:off x="2411760" y="4653136"/>
            <a:ext cx="936104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>
            <a:stCxn id="37" idx="3"/>
            <a:endCxn id="12" idx="1"/>
          </p:cNvCxnSpPr>
          <p:nvPr/>
        </p:nvCxnSpPr>
        <p:spPr>
          <a:xfrm>
            <a:off x="2411760" y="4437112"/>
            <a:ext cx="864096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CuadroTexto"/>
          <p:cNvSpPr txBox="1"/>
          <p:nvPr/>
        </p:nvSpPr>
        <p:spPr>
          <a:xfrm>
            <a:off x="755576" y="357301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VIP servicio BBDD</a:t>
            </a:r>
            <a:endParaRPr lang="es-ES" dirty="0"/>
          </a:p>
        </p:txBody>
      </p:sp>
      <p:sp>
        <p:nvSpPr>
          <p:cNvPr id="23" name="22 CuadroTexto"/>
          <p:cNvSpPr txBox="1"/>
          <p:nvPr/>
        </p:nvSpPr>
        <p:spPr>
          <a:xfrm>
            <a:off x="2915816" y="357301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VIP servicio AS</a:t>
            </a:r>
            <a:endParaRPr lang="es-E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7286" y="2132856"/>
            <a:ext cx="7143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1581" y="3212976"/>
            <a:ext cx="7143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77605" y="4293096"/>
            <a:ext cx="7143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91680" y="2780928"/>
            <a:ext cx="5619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79454" y="5601419"/>
            <a:ext cx="7143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4248" y="4208909"/>
            <a:ext cx="7143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36396" y="2912765"/>
            <a:ext cx="8001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" name="19 Conector recto"/>
          <p:cNvCxnSpPr/>
          <p:nvPr/>
        </p:nvCxnSpPr>
        <p:spPr>
          <a:xfrm>
            <a:off x="3707904" y="2348880"/>
            <a:ext cx="0" cy="273630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>
            <a:off x="6724228" y="2204864"/>
            <a:ext cx="0" cy="273630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21 Conector recto"/>
          <p:cNvCxnSpPr/>
          <p:nvPr/>
        </p:nvCxnSpPr>
        <p:spPr>
          <a:xfrm>
            <a:off x="7948364" y="2204864"/>
            <a:ext cx="0" cy="273630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15830" y="2780928"/>
            <a:ext cx="5619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5" name="24 Conector recto"/>
          <p:cNvCxnSpPr/>
          <p:nvPr/>
        </p:nvCxnSpPr>
        <p:spPr>
          <a:xfrm>
            <a:off x="4913709" y="2276872"/>
            <a:ext cx="0" cy="273630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27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7544" y="2852936"/>
            <a:ext cx="984944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8" name="27 Conector recto"/>
          <p:cNvCxnSpPr/>
          <p:nvPr/>
        </p:nvCxnSpPr>
        <p:spPr>
          <a:xfrm>
            <a:off x="1619672" y="2348880"/>
            <a:ext cx="0" cy="273630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9" name="28 CuadroTexto"/>
          <p:cNvSpPr txBox="1"/>
          <p:nvPr/>
        </p:nvSpPr>
        <p:spPr>
          <a:xfrm>
            <a:off x="3905597" y="1844824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Pasarelas SMTP</a:t>
            </a:r>
            <a:endParaRPr lang="es-ES" b="1" dirty="0"/>
          </a:p>
        </p:txBody>
      </p:sp>
      <p:sp>
        <p:nvSpPr>
          <p:cNvPr id="30" name="29 CuadroTexto"/>
          <p:cNvSpPr txBox="1"/>
          <p:nvPr/>
        </p:nvSpPr>
        <p:spPr>
          <a:xfrm>
            <a:off x="3905597" y="3068960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DNS </a:t>
            </a:r>
            <a:r>
              <a:rPr lang="es-ES" b="1" dirty="0" err="1" smtClean="0"/>
              <a:t>Resolvers</a:t>
            </a:r>
            <a:endParaRPr lang="es-ES" b="1" dirty="0"/>
          </a:p>
        </p:txBody>
      </p:sp>
      <p:sp>
        <p:nvSpPr>
          <p:cNvPr id="31" name="30 CuadroTexto"/>
          <p:cNvSpPr txBox="1"/>
          <p:nvPr/>
        </p:nvSpPr>
        <p:spPr>
          <a:xfrm>
            <a:off x="3905597" y="4149080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err="1" smtClean="0"/>
              <a:t>Proxys</a:t>
            </a:r>
            <a:r>
              <a:rPr lang="es-ES" b="1" dirty="0" smtClean="0"/>
              <a:t> POP/IMAP</a:t>
            </a:r>
            <a:endParaRPr lang="es-ES" b="1" dirty="0"/>
          </a:p>
        </p:txBody>
      </p:sp>
      <p:sp>
        <p:nvSpPr>
          <p:cNvPr id="32" name="31 CuadroTexto"/>
          <p:cNvSpPr txBox="1"/>
          <p:nvPr/>
        </p:nvSpPr>
        <p:spPr>
          <a:xfrm>
            <a:off x="1619672" y="1846565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Seguridad exterior</a:t>
            </a:r>
            <a:endParaRPr lang="es-ES" b="1" dirty="0"/>
          </a:p>
        </p:txBody>
      </p:sp>
      <p:sp>
        <p:nvSpPr>
          <p:cNvPr id="33" name="32 CuadroTexto"/>
          <p:cNvSpPr txBox="1"/>
          <p:nvPr/>
        </p:nvSpPr>
        <p:spPr>
          <a:xfrm>
            <a:off x="467544" y="1990581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err="1" smtClean="0"/>
              <a:t>Router</a:t>
            </a:r>
            <a:endParaRPr lang="es-ES" b="1" dirty="0" smtClean="0"/>
          </a:p>
          <a:p>
            <a:r>
              <a:rPr lang="es-ES" b="1" dirty="0" smtClean="0"/>
              <a:t>WAN</a:t>
            </a:r>
            <a:endParaRPr lang="es-ES" b="1" dirty="0"/>
          </a:p>
        </p:txBody>
      </p:sp>
      <p:sp>
        <p:nvSpPr>
          <p:cNvPr id="34" name="33 CuadroTexto"/>
          <p:cNvSpPr txBox="1"/>
          <p:nvPr/>
        </p:nvSpPr>
        <p:spPr>
          <a:xfrm>
            <a:off x="4985717" y="1846565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Seguridad interior</a:t>
            </a:r>
            <a:endParaRPr lang="es-ES" b="1" dirty="0"/>
          </a:p>
        </p:txBody>
      </p:sp>
      <p:cxnSp>
        <p:nvCxnSpPr>
          <p:cNvPr id="35" name="34 Conector recto"/>
          <p:cNvCxnSpPr/>
          <p:nvPr/>
        </p:nvCxnSpPr>
        <p:spPr>
          <a:xfrm>
            <a:off x="5561781" y="3645024"/>
            <a:ext cx="0" cy="201622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7" name="36 CuadroTexto"/>
          <p:cNvSpPr txBox="1"/>
          <p:nvPr/>
        </p:nvSpPr>
        <p:spPr>
          <a:xfrm>
            <a:off x="5633789" y="5733256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Servicio Directorio</a:t>
            </a:r>
            <a:endParaRPr lang="es-ES" b="1" dirty="0"/>
          </a:p>
        </p:txBody>
      </p:sp>
      <p:sp>
        <p:nvSpPr>
          <p:cNvPr id="38" name="37 CuadroTexto"/>
          <p:cNvSpPr txBox="1"/>
          <p:nvPr/>
        </p:nvSpPr>
        <p:spPr>
          <a:xfrm>
            <a:off x="7084268" y="508518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Buzón</a:t>
            </a:r>
            <a:endParaRPr lang="es-ES" b="1" dirty="0"/>
          </a:p>
        </p:txBody>
      </p:sp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2260" y="2852936"/>
            <a:ext cx="7143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39 CuadroTexto"/>
          <p:cNvSpPr txBox="1"/>
          <p:nvPr/>
        </p:nvSpPr>
        <p:spPr>
          <a:xfrm>
            <a:off x="6940252" y="248360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MDA</a:t>
            </a:r>
            <a:endParaRPr lang="es-ES" b="1" dirty="0"/>
          </a:p>
        </p:txBody>
      </p:sp>
      <p:sp>
        <p:nvSpPr>
          <p:cNvPr id="41" name="40 CuadroTexto"/>
          <p:cNvSpPr txBox="1"/>
          <p:nvPr/>
        </p:nvSpPr>
        <p:spPr>
          <a:xfrm>
            <a:off x="8172400" y="2350621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Cabina</a:t>
            </a:r>
          </a:p>
          <a:p>
            <a:r>
              <a:rPr lang="es-ES" b="1" dirty="0" smtClean="0"/>
              <a:t>NAS</a:t>
            </a:r>
            <a:endParaRPr lang="es-ES" b="1" dirty="0"/>
          </a:p>
        </p:txBody>
      </p:sp>
      <p:cxnSp>
        <p:nvCxnSpPr>
          <p:cNvPr id="42" name="41 Conector recto"/>
          <p:cNvCxnSpPr/>
          <p:nvPr/>
        </p:nvCxnSpPr>
        <p:spPr>
          <a:xfrm flipV="1">
            <a:off x="3707904" y="2696742"/>
            <a:ext cx="277713" cy="1217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7" name="46 Conector recto"/>
          <p:cNvCxnSpPr/>
          <p:nvPr/>
        </p:nvCxnSpPr>
        <p:spPr>
          <a:xfrm flipV="1">
            <a:off x="3707904" y="3789040"/>
            <a:ext cx="277713" cy="1217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8" name="47 Conector recto"/>
          <p:cNvCxnSpPr/>
          <p:nvPr/>
        </p:nvCxnSpPr>
        <p:spPr>
          <a:xfrm flipV="1">
            <a:off x="3707904" y="4797152"/>
            <a:ext cx="277713" cy="1217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0" name="49 Conector recto"/>
          <p:cNvCxnSpPr/>
          <p:nvPr/>
        </p:nvCxnSpPr>
        <p:spPr>
          <a:xfrm flipV="1">
            <a:off x="2422079" y="3344814"/>
            <a:ext cx="277713" cy="1217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1" name="50 Conector recto"/>
          <p:cNvCxnSpPr/>
          <p:nvPr/>
        </p:nvCxnSpPr>
        <p:spPr>
          <a:xfrm flipV="1">
            <a:off x="1619672" y="3284984"/>
            <a:ext cx="277713" cy="1217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2" name="51 Conector recto"/>
          <p:cNvCxnSpPr/>
          <p:nvPr/>
        </p:nvCxnSpPr>
        <p:spPr>
          <a:xfrm flipV="1">
            <a:off x="4924028" y="3212976"/>
            <a:ext cx="277713" cy="1217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3" name="52 Conector recto"/>
          <p:cNvCxnSpPr/>
          <p:nvPr/>
        </p:nvCxnSpPr>
        <p:spPr>
          <a:xfrm flipV="1">
            <a:off x="5777805" y="3212976"/>
            <a:ext cx="277713" cy="1217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4" name="53 Conector recto"/>
          <p:cNvCxnSpPr/>
          <p:nvPr/>
        </p:nvCxnSpPr>
        <p:spPr>
          <a:xfrm flipV="1">
            <a:off x="6724228" y="3284984"/>
            <a:ext cx="277713" cy="1217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6" name="55 Conector recto"/>
          <p:cNvCxnSpPr/>
          <p:nvPr/>
        </p:nvCxnSpPr>
        <p:spPr>
          <a:xfrm flipV="1">
            <a:off x="7958683" y="3488830"/>
            <a:ext cx="277713" cy="1217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7" name="56 Conector recto"/>
          <p:cNvCxnSpPr/>
          <p:nvPr/>
        </p:nvCxnSpPr>
        <p:spPr>
          <a:xfrm flipV="1">
            <a:off x="7660332" y="4568950"/>
            <a:ext cx="277713" cy="1217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8" name="57 Conector recto"/>
          <p:cNvCxnSpPr/>
          <p:nvPr/>
        </p:nvCxnSpPr>
        <p:spPr>
          <a:xfrm flipV="1">
            <a:off x="6724228" y="4653136"/>
            <a:ext cx="277713" cy="1217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9" name="58 Conector recto"/>
          <p:cNvCxnSpPr/>
          <p:nvPr/>
        </p:nvCxnSpPr>
        <p:spPr>
          <a:xfrm flipV="1">
            <a:off x="4625677" y="2684564"/>
            <a:ext cx="277713" cy="1217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0" name="59 Conector recto"/>
          <p:cNvCxnSpPr/>
          <p:nvPr/>
        </p:nvCxnSpPr>
        <p:spPr>
          <a:xfrm flipV="1">
            <a:off x="4625677" y="3776862"/>
            <a:ext cx="277713" cy="1217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1" name="60 Conector recto"/>
          <p:cNvCxnSpPr/>
          <p:nvPr/>
        </p:nvCxnSpPr>
        <p:spPr>
          <a:xfrm flipV="1">
            <a:off x="4625677" y="4784974"/>
            <a:ext cx="277713" cy="1217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01305" y="3155057"/>
            <a:ext cx="79057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3" name="62 Conector recto"/>
          <p:cNvCxnSpPr/>
          <p:nvPr/>
        </p:nvCxnSpPr>
        <p:spPr>
          <a:xfrm flipV="1">
            <a:off x="3419872" y="3501008"/>
            <a:ext cx="277713" cy="1217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4" name="63 CuadroTexto"/>
          <p:cNvSpPr txBox="1"/>
          <p:nvPr/>
        </p:nvSpPr>
        <p:spPr>
          <a:xfrm>
            <a:off x="2339752" y="378904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Balanceador</a:t>
            </a:r>
            <a:endParaRPr lang="es-ES" b="1" dirty="0"/>
          </a:p>
        </p:txBody>
      </p:sp>
      <p:cxnSp>
        <p:nvCxnSpPr>
          <p:cNvPr id="65" name="64 Conector recto"/>
          <p:cNvCxnSpPr/>
          <p:nvPr/>
        </p:nvCxnSpPr>
        <p:spPr>
          <a:xfrm flipV="1">
            <a:off x="1331640" y="3140968"/>
            <a:ext cx="277713" cy="1217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66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20072" y="4869160"/>
            <a:ext cx="79057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" name="66 CuadroTexto"/>
          <p:cNvSpPr txBox="1"/>
          <p:nvPr/>
        </p:nvSpPr>
        <p:spPr>
          <a:xfrm>
            <a:off x="5796136" y="529191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Balanceador</a:t>
            </a:r>
            <a:endParaRPr lang="es-ES" b="1" dirty="0"/>
          </a:p>
        </p:txBody>
      </p:sp>
      <p:pic>
        <p:nvPicPr>
          <p:cNvPr id="68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68144" y="2996952"/>
            <a:ext cx="79057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9" name="68 Conector recto"/>
          <p:cNvCxnSpPr/>
          <p:nvPr/>
        </p:nvCxnSpPr>
        <p:spPr>
          <a:xfrm flipV="1">
            <a:off x="6444208" y="3212976"/>
            <a:ext cx="277713" cy="1217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31182" y="1039962"/>
            <a:ext cx="7143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25477" y="2120082"/>
            <a:ext cx="7143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1501" y="4652541"/>
            <a:ext cx="7143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91680" y="1904058"/>
            <a:ext cx="5619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75956" y="1818130"/>
            <a:ext cx="8001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" name="19 Conector recto"/>
          <p:cNvCxnSpPr/>
          <p:nvPr/>
        </p:nvCxnSpPr>
        <p:spPr>
          <a:xfrm>
            <a:off x="2771800" y="1255986"/>
            <a:ext cx="0" cy="417646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" name="24 Conector recto"/>
          <p:cNvCxnSpPr/>
          <p:nvPr/>
        </p:nvCxnSpPr>
        <p:spPr>
          <a:xfrm>
            <a:off x="3977605" y="1183978"/>
            <a:ext cx="18331" cy="432048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27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7544" y="1976066"/>
            <a:ext cx="984944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8" name="27 Conector recto"/>
          <p:cNvCxnSpPr/>
          <p:nvPr/>
        </p:nvCxnSpPr>
        <p:spPr>
          <a:xfrm>
            <a:off x="1619672" y="1472010"/>
            <a:ext cx="0" cy="273630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9" name="28 CuadroTexto"/>
          <p:cNvSpPr txBox="1"/>
          <p:nvPr/>
        </p:nvSpPr>
        <p:spPr>
          <a:xfrm>
            <a:off x="2771800" y="44624"/>
            <a:ext cx="17281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Capa Servidores físicos (</a:t>
            </a:r>
            <a:r>
              <a:rPr lang="es-ES" b="1" dirty="0" err="1" smtClean="0"/>
              <a:t>hipervisores</a:t>
            </a:r>
            <a:r>
              <a:rPr lang="es-ES" b="1" dirty="0" smtClean="0"/>
              <a:t>)</a:t>
            </a:r>
            <a:endParaRPr lang="es-ES" b="1" dirty="0"/>
          </a:p>
        </p:txBody>
      </p:sp>
      <p:sp>
        <p:nvSpPr>
          <p:cNvPr id="32" name="31 CuadroTexto"/>
          <p:cNvSpPr txBox="1"/>
          <p:nvPr/>
        </p:nvSpPr>
        <p:spPr>
          <a:xfrm>
            <a:off x="1619672" y="1113711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Seguridad exterior</a:t>
            </a:r>
            <a:endParaRPr lang="es-ES" b="1" dirty="0"/>
          </a:p>
        </p:txBody>
      </p:sp>
      <p:sp>
        <p:nvSpPr>
          <p:cNvPr id="33" name="32 CuadroTexto"/>
          <p:cNvSpPr txBox="1"/>
          <p:nvPr/>
        </p:nvSpPr>
        <p:spPr>
          <a:xfrm>
            <a:off x="467544" y="1113711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err="1" smtClean="0"/>
              <a:t>Router</a:t>
            </a:r>
            <a:endParaRPr lang="es-ES" b="1" dirty="0" smtClean="0"/>
          </a:p>
          <a:p>
            <a:r>
              <a:rPr lang="es-ES" b="1" dirty="0" smtClean="0"/>
              <a:t>WAN</a:t>
            </a:r>
            <a:endParaRPr lang="es-ES" b="1" dirty="0"/>
          </a:p>
        </p:txBody>
      </p:sp>
      <p:sp>
        <p:nvSpPr>
          <p:cNvPr id="41" name="40 CuadroTexto"/>
          <p:cNvSpPr txBox="1"/>
          <p:nvPr/>
        </p:nvSpPr>
        <p:spPr>
          <a:xfrm>
            <a:off x="4427984" y="2854677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Cabina</a:t>
            </a:r>
          </a:p>
          <a:p>
            <a:r>
              <a:rPr lang="es-ES" b="1" dirty="0" smtClean="0"/>
              <a:t>NAS</a:t>
            </a:r>
            <a:endParaRPr lang="es-ES" b="1" dirty="0"/>
          </a:p>
        </p:txBody>
      </p:sp>
      <p:cxnSp>
        <p:nvCxnSpPr>
          <p:cNvPr id="42" name="41 Conector recto"/>
          <p:cNvCxnSpPr/>
          <p:nvPr/>
        </p:nvCxnSpPr>
        <p:spPr>
          <a:xfrm flipV="1">
            <a:off x="2771800" y="1603848"/>
            <a:ext cx="277713" cy="1217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7" name="46 Conector recto"/>
          <p:cNvCxnSpPr/>
          <p:nvPr/>
        </p:nvCxnSpPr>
        <p:spPr>
          <a:xfrm flipV="1">
            <a:off x="2771800" y="2696146"/>
            <a:ext cx="277713" cy="1217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8" name="47 Conector recto"/>
          <p:cNvCxnSpPr/>
          <p:nvPr/>
        </p:nvCxnSpPr>
        <p:spPr>
          <a:xfrm flipV="1">
            <a:off x="2771800" y="5156597"/>
            <a:ext cx="277713" cy="1217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1" name="50 Conector recto"/>
          <p:cNvCxnSpPr/>
          <p:nvPr/>
        </p:nvCxnSpPr>
        <p:spPr>
          <a:xfrm flipV="1">
            <a:off x="1619672" y="2408114"/>
            <a:ext cx="277713" cy="1217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2" name="51 Conector recto"/>
          <p:cNvCxnSpPr/>
          <p:nvPr/>
        </p:nvCxnSpPr>
        <p:spPr>
          <a:xfrm flipV="1">
            <a:off x="3987924" y="2120082"/>
            <a:ext cx="277713" cy="1217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9" name="58 Conector recto"/>
          <p:cNvCxnSpPr/>
          <p:nvPr/>
        </p:nvCxnSpPr>
        <p:spPr>
          <a:xfrm flipV="1">
            <a:off x="3689573" y="1591670"/>
            <a:ext cx="277713" cy="1217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0" name="59 Conector recto"/>
          <p:cNvCxnSpPr/>
          <p:nvPr/>
        </p:nvCxnSpPr>
        <p:spPr>
          <a:xfrm flipV="1">
            <a:off x="3689573" y="2683968"/>
            <a:ext cx="277713" cy="1217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1" name="60 Conector recto"/>
          <p:cNvCxnSpPr/>
          <p:nvPr/>
        </p:nvCxnSpPr>
        <p:spPr>
          <a:xfrm flipV="1">
            <a:off x="3689573" y="5144419"/>
            <a:ext cx="277713" cy="1217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3" name="62 Conector recto"/>
          <p:cNvCxnSpPr/>
          <p:nvPr/>
        </p:nvCxnSpPr>
        <p:spPr>
          <a:xfrm flipV="1">
            <a:off x="2483768" y="2408114"/>
            <a:ext cx="277713" cy="1217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5" name="64 Conector recto"/>
          <p:cNvCxnSpPr/>
          <p:nvPr/>
        </p:nvCxnSpPr>
        <p:spPr>
          <a:xfrm flipV="1">
            <a:off x="1331640" y="2264098"/>
            <a:ext cx="277713" cy="1217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5" name="54 Conector recto"/>
          <p:cNvCxnSpPr>
            <a:stCxn id="1027" idx="2"/>
            <a:endCxn id="1028" idx="0"/>
          </p:cNvCxnSpPr>
          <p:nvPr/>
        </p:nvCxnSpPr>
        <p:spPr>
          <a:xfrm>
            <a:off x="3382665" y="3044007"/>
            <a:ext cx="16024" cy="1608534"/>
          </a:xfrm>
          <a:prstGeom prst="line">
            <a:avLst/>
          </a:prstGeom>
          <a:ln>
            <a:prstDash val="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5" name="74 Conector recto"/>
          <p:cNvCxnSpPr/>
          <p:nvPr/>
        </p:nvCxnSpPr>
        <p:spPr>
          <a:xfrm flipV="1">
            <a:off x="4067944" y="1196752"/>
            <a:ext cx="0" cy="432048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7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33689" y="4653136"/>
            <a:ext cx="7143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" name="77 CuadroTexto"/>
          <p:cNvSpPr txBox="1"/>
          <p:nvPr/>
        </p:nvSpPr>
        <p:spPr>
          <a:xfrm>
            <a:off x="4644008" y="5661248"/>
            <a:ext cx="17281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Servidor </a:t>
            </a:r>
            <a:r>
              <a:rPr lang="es-ES" b="1" dirty="0" err="1" smtClean="0"/>
              <a:t>supervision</a:t>
            </a:r>
            <a:r>
              <a:rPr lang="es-ES" b="1" dirty="0" smtClean="0"/>
              <a:t> y orquestación</a:t>
            </a:r>
            <a:endParaRPr lang="es-ES" b="1" dirty="0"/>
          </a:p>
        </p:txBody>
      </p:sp>
      <p:cxnSp>
        <p:nvCxnSpPr>
          <p:cNvPr id="79" name="78 Conector recto"/>
          <p:cNvCxnSpPr>
            <a:endCxn id="77" idx="1"/>
          </p:cNvCxnSpPr>
          <p:nvPr/>
        </p:nvCxnSpPr>
        <p:spPr>
          <a:xfrm>
            <a:off x="4067944" y="5013176"/>
            <a:ext cx="365745" cy="101923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3" name="82 Conector recto"/>
          <p:cNvCxnSpPr/>
          <p:nvPr/>
        </p:nvCxnSpPr>
        <p:spPr>
          <a:xfrm>
            <a:off x="3635896" y="5301208"/>
            <a:ext cx="432048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7" name="86 Conector recto"/>
          <p:cNvCxnSpPr/>
          <p:nvPr/>
        </p:nvCxnSpPr>
        <p:spPr>
          <a:xfrm>
            <a:off x="3635896" y="2564904"/>
            <a:ext cx="432048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8" name="87 Conector recto"/>
          <p:cNvCxnSpPr/>
          <p:nvPr/>
        </p:nvCxnSpPr>
        <p:spPr>
          <a:xfrm>
            <a:off x="3635896" y="1484784"/>
            <a:ext cx="432048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7286" y="2132856"/>
            <a:ext cx="7143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1581" y="3212976"/>
            <a:ext cx="7143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91680" y="2780928"/>
            <a:ext cx="5619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79454" y="5601419"/>
            <a:ext cx="7143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36396" y="2912765"/>
            <a:ext cx="8001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" name="19 Conector recto"/>
          <p:cNvCxnSpPr/>
          <p:nvPr/>
        </p:nvCxnSpPr>
        <p:spPr>
          <a:xfrm>
            <a:off x="3707904" y="2348880"/>
            <a:ext cx="0" cy="273630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>
            <a:off x="6724228" y="2204864"/>
            <a:ext cx="0" cy="273630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21 Conector recto"/>
          <p:cNvCxnSpPr/>
          <p:nvPr/>
        </p:nvCxnSpPr>
        <p:spPr>
          <a:xfrm>
            <a:off x="7948364" y="2204864"/>
            <a:ext cx="0" cy="273630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15830" y="2780928"/>
            <a:ext cx="5619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5" name="24 Conector recto"/>
          <p:cNvCxnSpPr/>
          <p:nvPr/>
        </p:nvCxnSpPr>
        <p:spPr>
          <a:xfrm flipH="1">
            <a:off x="4913709" y="980728"/>
            <a:ext cx="18331" cy="403244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27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7544" y="2852936"/>
            <a:ext cx="984944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8" name="27 Conector recto"/>
          <p:cNvCxnSpPr/>
          <p:nvPr/>
        </p:nvCxnSpPr>
        <p:spPr>
          <a:xfrm>
            <a:off x="1619672" y="2348880"/>
            <a:ext cx="0" cy="273630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9" name="28 CuadroTexto"/>
          <p:cNvSpPr txBox="1"/>
          <p:nvPr/>
        </p:nvSpPr>
        <p:spPr>
          <a:xfrm>
            <a:off x="3905597" y="1844824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Frontal HTTP</a:t>
            </a:r>
            <a:endParaRPr lang="es-ES" b="1" dirty="0"/>
          </a:p>
        </p:txBody>
      </p:sp>
      <p:sp>
        <p:nvSpPr>
          <p:cNvPr id="30" name="29 CuadroTexto"/>
          <p:cNvSpPr txBox="1"/>
          <p:nvPr/>
        </p:nvSpPr>
        <p:spPr>
          <a:xfrm>
            <a:off x="3905597" y="3789040"/>
            <a:ext cx="1080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Servidor Aplicaciones</a:t>
            </a:r>
            <a:endParaRPr lang="es-ES" b="1" dirty="0"/>
          </a:p>
        </p:txBody>
      </p:sp>
      <p:sp>
        <p:nvSpPr>
          <p:cNvPr id="32" name="31 CuadroTexto"/>
          <p:cNvSpPr txBox="1"/>
          <p:nvPr/>
        </p:nvSpPr>
        <p:spPr>
          <a:xfrm>
            <a:off x="1619672" y="1846565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Seguridad exterior</a:t>
            </a:r>
            <a:endParaRPr lang="es-ES" b="1" dirty="0"/>
          </a:p>
        </p:txBody>
      </p:sp>
      <p:sp>
        <p:nvSpPr>
          <p:cNvPr id="33" name="32 CuadroTexto"/>
          <p:cNvSpPr txBox="1"/>
          <p:nvPr/>
        </p:nvSpPr>
        <p:spPr>
          <a:xfrm>
            <a:off x="467544" y="1990581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err="1" smtClean="0"/>
              <a:t>Router</a:t>
            </a:r>
            <a:endParaRPr lang="es-ES" b="1" dirty="0" smtClean="0"/>
          </a:p>
          <a:p>
            <a:r>
              <a:rPr lang="es-ES" b="1" dirty="0" smtClean="0"/>
              <a:t>WAN</a:t>
            </a:r>
            <a:endParaRPr lang="es-ES" b="1" dirty="0"/>
          </a:p>
        </p:txBody>
      </p:sp>
      <p:sp>
        <p:nvSpPr>
          <p:cNvPr id="34" name="33 CuadroTexto"/>
          <p:cNvSpPr txBox="1"/>
          <p:nvPr/>
        </p:nvSpPr>
        <p:spPr>
          <a:xfrm>
            <a:off x="4985717" y="1846565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Seguridad interior</a:t>
            </a:r>
            <a:endParaRPr lang="es-ES" b="1" dirty="0"/>
          </a:p>
        </p:txBody>
      </p:sp>
      <p:cxnSp>
        <p:nvCxnSpPr>
          <p:cNvPr id="35" name="34 Conector recto"/>
          <p:cNvCxnSpPr/>
          <p:nvPr/>
        </p:nvCxnSpPr>
        <p:spPr>
          <a:xfrm>
            <a:off x="5561781" y="3645024"/>
            <a:ext cx="0" cy="201622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7" name="36 CuadroTexto"/>
          <p:cNvSpPr txBox="1"/>
          <p:nvPr/>
        </p:nvSpPr>
        <p:spPr>
          <a:xfrm>
            <a:off x="5633789" y="5733256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Servicio Directorio</a:t>
            </a:r>
            <a:endParaRPr lang="es-ES" b="1" dirty="0"/>
          </a:p>
        </p:txBody>
      </p:sp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2260" y="2852936"/>
            <a:ext cx="7143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39 CuadroTexto"/>
          <p:cNvSpPr txBox="1"/>
          <p:nvPr/>
        </p:nvSpPr>
        <p:spPr>
          <a:xfrm>
            <a:off x="6940252" y="248360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BBDD</a:t>
            </a:r>
            <a:endParaRPr lang="es-ES" b="1" dirty="0"/>
          </a:p>
        </p:txBody>
      </p:sp>
      <p:sp>
        <p:nvSpPr>
          <p:cNvPr id="41" name="40 CuadroTexto"/>
          <p:cNvSpPr txBox="1"/>
          <p:nvPr/>
        </p:nvSpPr>
        <p:spPr>
          <a:xfrm>
            <a:off x="8172400" y="2350621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Cabina</a:t>
            </a:r>
          </a:p>
          <a:p>
            <a:r>
              <a:rPr lang="es-ES" b="1" dirty="0" smtClean="0"/>
              <a:t>BBDD</a:t>
            </a:r>
            <a:endParaRPr lang="es-ES" b="1" dirty="0"/>
          </a:p>
        </p:txBody>
      </p:sp>
      <p:cxnSp>
        <p:nvCxnSpPr>
          <p:cNvPr id="42" name="41 Conector recto"/>
          <p:cNvCxnSpPr/>
          <p:nvPr/>
        </p:nvCxnSpPr>
        <p:spPr>
          <a:xfrm flipV="1">
            <a:off x="3707904" y="2696742"/>
            <a:ext cx="277713" cy="1217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7" name="46 Conector recto"/>
          <p:cNvCxnSpPr/>
          <p:nvPr/>
        </p:nvCxnSpPr>
        <p:spPr>
          <a:xfrm flipV="1">
            <a:off x="3707904" y="3789040"/>
            <a:ext cx="277713" cy="1217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0" name="49 Conector recto"/>
          <p:cNvCxnSpPr/>
          <p:nvPr/>
        </p:nvCxnSpPr>
        <p:spPr>
          <a:xfrm flipV="1">
            <a:off x="2422079" y="3344814"/>
            <a:ext cx="277713" cy="1217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1" name="50 Conector recto"/>
          <p:cNvCxnSpPr/>
          <p:nvPr/>
        </p:nvCxnSpPr>
        <p:spPr>
          <a:xfrm flipV="1">
            <a:off x="1619672" y="3284984"/>
            <a:ext cx="277713" cy="1217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2" name="51 Conector recto"/>
          <p:cNvCxnSpPr/>
          <p:nvPr/>
        </p:nvCxnSpPr>
        <p:spPr>
          <a:xfrm flipV="1">
            <a:off x="4924028" y="3212976"/>
            <a:ext cx="277713" cy="1217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3" name="52 Conector recto"/>
          <p:cNvCxnSpPr/>
          <p:nvPr/>
        </p:nvCxnSpPr>
        <p:spPr>
          <a:xfrm flipV="1">
            <a:off x="5777805" y="3212976"/>
            <a:ext cx="277713" cy="1217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4" name="53 Conector recto"/>
          <p:cNvCxnSpPr/>
          <p:nvPr/>
        </p:nvCxnSpPr>
        <p:spPr>
          <a:xfrm flipV="1">
            <a:off x="6724228" y="3284984"/>
            <a:ext cx="277713" cy="1217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6" name="55 Conector recto"/>
          <p:cNvCxnSpPr/>
          <p:nvPr/>
        </p:nvCxnSpPr>
        <p:spPr>
          <a:xfrm flipV="1">
            <a:off x="7958683" y="3488830"/>
            <a:ext cx="277713" cy="1217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9" name="58 Conector recto"/>
          <p:cNvCxnSpPr/>
          <p:nvPr/>
        </p:nvCxnSpPr>
        <p:spPr>
          <a:xfrm flipV="1">
            <a:off x="4625677" y="2684564"/>
            <a:ext cx="277713" cy="1217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0" name="59 Conector recto"/>
          <p:cNvCxnSpPr/>
          <p:nvPr/>
        </p:nvCxnSpPr>
        <p:spPr>
          <a:xfrm flipV="1">
            <a:off x="4625677" y="3776862"/>
            <a:ext cx="277713" cy="1217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01305" y="3155057"/>
            <a:ext cx="79057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3" name="62 Conector recto"/>
          <p:cNvCxnSpPr/>
          <p:nvPr/>
        </p:nvCxnSpPr>
        <p:spPr>
          <a:xfrm flipV="1">
            <a:off x="3419872" y="3501008"/>
            <a:ext cx="277713" cy="1217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4" name="63 CuadroTexto"/>
          <p:cNvSpPr txBox="1"/>
          <p:nvPr/>
        </p:nvSpPr>
        <p:spPr>
          <a:xfrm>
            <a:off x="2339752" y="378904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Balanceador</a:t>
            </a:r>
            <a:endParaRPr lang="es-ES" b="1" dirty="0"/>
          </a:p>
        </p:txBody>
      </p:sp>
      <p:cxnSp>
        <p:nvCxnSpPr>
          <p:cNvPr id="65" name="64 Conector recto"/>
          <p:cNvCxnSpPr/>
          <p:nvPr/>
        </p:nvCxnSpPr>
        <p:spPr>
          <a:xfrm flipV="1">
            <a:off x="1331640" y="3140968"/>
            <a:ext cx="277713" cy="1217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66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20072" y="4869160"/>
            <a:ext cx="79057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" name="66 CuadroTexto"/>
          <p:cNvSpPr txBox="1"/>
          <p:nvPr/>
        </p:nvSpPr>
        <p:spPr>
          <a:xfrm>
            <a:off x="5796136" y="529191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Balanceador</a:t>
            </a:r>
            <a:endParaRPr lang="es-ES" b="1" dirty="0"/>
          </a:p>
        </p:txBody>
      </p:sp>
      <p:cxnSp>
        <p:nvCxnSpPr>
          <p:cNvPr id="69" name="68 Conector recto"/>
          <p:cNvCxnSpPr/>
          <p:nvPr/>
        </p:nvCxnSpPr>
        <p:spPr>
          <a:xfrm>
            <a:off x="6012160" y="3212976"/>
            <a:ext cx="709761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5" name="54 Conector recto"/>
          <p:cNvCxnSpPr/>
          <p:nvPr/>
        </p:nvCxnSpPr>
        <p:spPr>
          <a:xfrm flipV="1">
            <a:off x="7668344" y="3284984"/>
            <a:ext cx="277713" cy="1217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62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15916" y="606768"/>
            <a:ext cx="8001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" name="69 CuadroTexto"/>
          <p:cNvSpPr txBox="1"/>
          <p:nvPr/>
        </p:nvSpPr>
        <p:spPr>
          <a:xfrm>
            <a:off x="2699792" y="908720"/>
            <a:ext cx="2664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Frontal</a:t>
            </a:r>
          </a:p>
          <a:p>
            <a:r>
              <a:rPr lang="es-ES" b="1" dirty="0" smtClean="0"/>
              <a:t>NAS Cabina </a:t>
            </a:r>
          </a:p>
          <a:p>
            <a:r>
              <a:rPr lang="es-ES" b="1" dirty="0" smtClean="0"/>
              <a:t>(</a:t>
            </a:r>
            <a:r>
              <a:rPr lang="es-ES" b="1" dirty="0" err="1" smtClean="0"/>
              <a:t>Datamover</a:t>
            </a:r>
            <a:r>
              <a:rPr lang="es-ES" b="1" dirty="0" smtClean="0"/>
              <a:t>)</a:t>
            </a:r>
            <a:endParaRPr lang="es-ES" b="1" dirty="0"/>
          </a:p>
        </p:txBody>
      </p:sp>
      <p:cxnSp>
        <p:nvCxnSpPr>
          <p:cNvPr id="73" name="72 Conector recto"/>
          <p:cNvCxnSpPr/>
          <p:nvPr/>
        </p:nvCxnSpPr>
        <p:spPr>
          <a:xfrm flipV="1">
            <a:off x="4644008" y="1268760"/>
            <a:ext cx="277713" cy="1217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4" name="73 Conector recto"/>
          <p:cNvCxnSpPr/>
          <p:nvPr/>
        </p:nvCxnSpPr>
        <p:spPr>
          <a:xfrm>
            <a:off x="4499992" y="764704"/>
            <a:ext cx="4176464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9" name="78 Conector recto"/>
          <p:cNvCxnSpPr/>
          <p:nvPr/>
        </p:nvCxnSpPr>
        <p:spPr>
          <a:xfrm flipV="1">
            <a:off x="8676456" y="764704"/>
            <a:ext cx="0" cy="2232248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2" name="81 CuadroTexto"/>
          <p:cNvSpPr txBox="1"/>
          <p:nvPr/>
        </p:nvSpPr>
        <p:spPr>
          <a:xfrm>
            <a:off x="6444208" y="32336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Back-</a:t>
            </a:r>
            <a:r>
              <a:rPr lang="es-ES" b="1" dirty="0" err="1" smtClean="0"/>
              <a:t>to</a:t>
            </a:r>
            <a:r>
              <a:rPr lang="es-ES" b="1" dirty="0" smtClean="0"/>
              <a:t>-Back FC</a:t>
            </a:r>
            <a:endParaRPr lang="es-ES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31182" y="1039962"/>
            <a:ext cx="7143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25477" y="2120082"/>
            <a:ext cx="7143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1501" y="4652541"/>
            <a:ext cx="7143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91680" y="1904058"/>
            <a:ext cx="5619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75956" y="1818130"/>
            <a:ext cx="8001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" name="19 Conector recto"/>
          <p:cNvCxnSpPr/>
          <p:nvPr/>
        </p:nvCxnSpPr>
        <p:spPr>
          <a:xfrm>
            <a:off x="2771800" y="1255986"/>
            <a:ext cx="0" cy="417646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" name="24 Conector recto"/>
          <p:cNvCxnSpPr/>
          <p:nvPr/>
        </p:nvCxnSpPr>
        <p:spPr>
          <a:xfrm>
            <a:off x="3977605" y="1183978"/>
            <a:ext cx="18331" cy="432048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27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7544" y="1976066"/>
            <a:ext cx="984944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8" name="27 Conector recto"/>
          <p:cNvCxnSpPr/>
          <p:nvPr/>
        </p:nvCxnSpPr>
        <p:spPr>
          <a:xfrm>
            <a:off x="1619672" y="1472010"/>
            <a:ext cx="0" cy="273630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9" name="28 CuadroTexto"/>
          <p:cNvSpPr txBox="1"/>
          <p:nvPr/>
        </p:nvSpPr>
        <p:spPr>
          <a:xfrm>
            <a:off x="2771800" y="44624"/>
            <a:ext cx="17281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Capa Servidores físicos (</a:t>
            </a:r>
            <a:r>
              <a:rPr lang="es-ES" b="1" dirty="0" err="1" smtClean="0"/>
              <a:t>hipervisores</a:t>
            </a:r>
            <a:r>
              <a:rPr lang="es-ES" b="1" dirty="0" smtClean="0"/>
              <a:t>)</a:t>
            </a:r>
            <a:endParaRPr lang="es-ES" b="1" dirty="0"/>
          </a:p>
        </p:txBody>
      </p:sp>
      <p:sp>
        <p:nvSpPr>
          <p:cNvPr id="32" name="31 CuadroTexto"/>
          <p:cNvSpPr txBox="1"/>
          <p:nvPr/>
        </p:nvSpPr>
        <p:spPr>
          <a:xfrm>
            <a:off x="1619672" y="1113711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Seguridad exterior</a:t>
            </a:r>
            <a:endParaRPr lang="es-ES" b="1" dirty="0"/>
          </a:p>
        </p:txBody>
      </p:sp>
      <p:sp>
        <p:nvSpPr>
          <p:cNvPr id="33" name="32 CuadroTexto"/>
          <p:cNvSpPr txBox="1"/>
          <p:nvPr/>
        </p:nvSpPr>
        <p:spPr>
          <a:xfrm>
            <a:off x="467544" y="1113711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err="1" smtClean="0"/>
              <a:t>Router</a:t>
            </a:r>
            <a:endParaRPr lang="es-ES" b="1" dirty="0" smtClean="0"/>
          </a:p>
          <a:p>
            <a:r>
              <a:rPr lang="es-ES" b="1" dirty="0" smtClean="0"/>
              <a:t>WAN</a:t>
            </a:r>
            <a:endParaRPr lang="es-ES" b="1" dirty="0"/>
          </a:p>
        </p:txBody>
      </p:sp>
      <p:cxnSp>
        <p:nvCxnSpPr>
          <p:cNvPr id="42" name="41 Conector recto"/>
          <p:cNvCxnSpPr/>
          <p:nvPr/>
        </p:nvCxnSpPr>
        <p:spPr>
          <a:xfrm flipV="1">
            <a:off x="2771800" y="1603848"/>
            <a:ext cx="277713" cy="1217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7" name="46 Conector recto"/>
          <p:cNvCxnSpPr/>
          <p:nvPr/>
        </p:nvCxnSpPr>
        <p:spPr>
          <a:xfrm flipV="1">
            <a:off x="2771800" y="2696146"/>
            <a:ext cx="277713" cy="1217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8" name="47 Conector recto"/>
          <p:cNvCxnSpPr/>
          <p:nvPr/>
        </p:nvCxnSpPr>
        <p:spPr>
          <a:xfrm flipV="1">
            <a:off x="2771800" y="5156597"/>
            <a:ext cx="277713" cy="1217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1" name="50 Conector recto"/>
          <p:cNvCxnSpPr/>
          <p:nvPr/>
        </p:nvCxnSpPr>
        <p:spPr>
          <a:xfrm flipV="1">
            <a:off x="1619672" y="2408114"/>
            <a:ext cx="277713" cy="1217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2" name="51 Conector recto"/>
          <p:cNvCxnSpPr/>
          <p:nvPr/>
        </p:nvCxnSpPr>
        <p:spPr>
          <a:xfrm flipV="1">
            <a:off x="3987924" y="2120082"/>
            <a:ext cx="277713" cy="1217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9" name="58 Conector recto"/>
          <p:cNvCxnSpPr/>
          <p:nvPr/>
        </p:nvCxnSpPr>
        <p:spPr>
          <a:xfrm flipV="1">
            <a:off x="3689573" y="1591670"/>
            <a:ext cx="277713" cy="1217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0" name="59 Conector recto"/>
          <p:cNvCxnSpPr/>
          <p:nvPr/>
        </p:nvCxnSpPr>
        <p:spPr>
          <a:xfrm flipV="1">
            <a:off x="3689573" y="2683968"/>
            <a:ext cx="277713" cy="1217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1" name="60 Conector recto"/>
          <p:cNvCxnSpPr/>
          <p:nvPr/>
        </p:nvCxnSpPr>
        <p:spPr>
          <a:xfrm flipV="1">
            <a:off x="3689573" y="5144419"/>
            <a:ext cx="277713" cy="1217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3" name="62 Conector recto"/>
          <p:cNvCxnSpPr/>
          <p:nvPr/>
        </p:nvCxnSpPr>
        <p:spPr>
          <a:xfrm flipV="1">
            <a:off x="2483768" y="2408114"/>
            <a:ext cx="277713" cy="1217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5" name="64 Conector recto"/>
          <p:cNvCxnSpPr/>
          <p:nvPr/>
        </p:nvCxnSpPr>
        <p:spPr>
          <a:xfrm flipV="1">
            <a:off x="1331640" y="2264098"/>
            <a:ext cx="277713" cy="1217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5" name="54 Conector recto"/>
          <p:cNvCxnSpPr>
            <a:stCxn id="1027" idx="2"/>
            <a:endCxn id="1028" idx="0"/>
          </p:cNvCxnSpPr>
          <p:nvPr/>
        </p:nvCxnSpPr>
        <p:spPr>
          <a:xfrm>
            <a:off x="3382665" y="3044007"/>
            <a:ext cx="16024" cy="1608534"/>
          </a:xfrm>
          <a:prstGeom prst="line">
            <a:avLst/>
          </a:prstGeom>
          <a:ln>
            <a:prstDash val="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5" name="74 Conector recto"/>
          <p:cNvCxnSpPr/>
          <p:nvPr/>
        </p:nvCxnSpPr>
        <p:spPr>
          <a:xfrm flipV="1">
            <a:off x="4067944" y="1196752"/>
            <a:ext cx="0" cy="432048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7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33689" y="4653136"/>
            <a:ext cx="7143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" name="77 CuadroTexto"/>
          <p:cNvSpPr txBox="1"/>
          <p:nvPr/>
        </p:nvSpPr>
        <p:spPr>
          <a:xfrm>
            <a:off x="4644008" y="5661248"/>
            <a:ext cx="17281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Servidor </a:t>
            </a:r>
            <a:r>
              <a:rPr lang="es-ES" b="1" dirty="0" err="1" smtClean="0"/>
              <a:t>supervision</a:t>
            </a:r>
            <a:r>
              <a:rPr lang="es-ES" b="1" dirty="0" smtClean="0"/>
              <a:t> y orquestación</a:t>
            </a:r>
            <a:endParaRPr lang="es-ES" b="1" dirty="0"/>
          </a:p>
        </p:txBody>
      </p:sp>
      <p:cxnSp>
        <p:nvCxnSpPr>
          <p:cNvPr id="79" name="78 Conector recto"/>
          <p:cNvCxnSpPr>
            <a:endCxn id="77" idx="1"/>
          </p:cNvCxnSpPr>
          <p:nvPr/>
        </p:nvCxnSpPr>
        <p:spPr>
          <a:xfrm>
            <a:off x="4067944" y="5013176"/>
            <a:ext cx="365745" cy="101923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3" name="82 Conector recto"/>
          <p:cNvCxnSpPr/>
          <p:nvPr/>
        </p:nvCxnSpPr>
        <p:spPr>
          <a:xfrm>
            <a:off x="3635896" y="5301208"/>
            <a:ext cx="432048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7" name="86 Conector recto"/>
          <p:cNvCxnSpPr/>
          <p:nvPr/>
        </p:nvCxnSpPr>
        <p:spPr>
          <a:xfrm>
            <a:off x="3635896" y="2564904"/>
            <a:ext cx="432048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8" name="87 Conector recto"/>
          <p:cNvCxnSpPr/>
          <p:nvPr/>
        </p:nvCxnSpPr>
        <p:spPr>
          <a:xfrm>
            <a:off x="3635896" y="1484784"/>
            <a:ext cx="432048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3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72300" y="3272805"/>
            <a:ext cx="8001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5" name="34 Conector recto"/>
          <p:cNvCxnSpPr/>
          <p:nvPr/>
        </p:nvCxnSpPr>
        <p:spPr>
          <a:xfrm>
            <a:off x="5860132" y="2564904"/>
            <a:ext cx="0" cy="273630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6" name="35 Conector recto"/>
          <p:cNvCxnSpPr/>
          <p:nvPr/>
        </p:nvCxnSpPr>
        <p:spPr>
          <a:xfrm>
            <a:off x="7084268" y="2564904"/>
            <a:ext cx="0" cy="273630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3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8164" y="3212976"/>
            <a:ext cx="7143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37 CuadroTexto"/>
          <p:cNvSpPr txBox="1"/>
          <p:nvPr/>
        </p:nvSpPr>
        <p:spPr>
          <a:xfrm>
            <a:off x="6076156" y="284364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BBDD</a:t>
            </a:r>
            <a:endParaRPr lang="es-ES" b="1" dirty="0"/>
          </a:p>
        </p:txBody>
      </p:sp>
      <p:cxnSp>
        <p:nvCxnSpPr>
          <p:cNvPr id="39" name="38 Conector recto"/>
          <p:cNvCxnSpPr/>
          <p:nvPr/>
        </p:nvCxnSpPr>
        <p:spPr>
          <a:xfrm flipV="1">
            <a:off x="5860132" y="3645024"/>
            <a:ext cx="277713" cy="1217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0" name="39 Conector recto"/>
          <p:cNvCxnSpPr/>
          <p:nvPr/>
        </p:nvCxnSpPr>
        <p:spPr>
          <a:xfrm flipV="1">
            <a:off x="7094587" y="3848870"/>
            <a:ext cx="277713" cy="1217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3" name="42 Conector recto"/>
          <p:cNvCxnSpPr/>
          <p:nvPr/>
        </p:nvCxnSpPr>
        <p:spPr>
          <a:xfrm flipV="1">
            <a:off x="6804248" y="3645024"/>
            <a:ext cx="277713" cy="1217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5" name="44 Conector recto"/>
          <p:cNvCxnSpPr/>
          <p:nvPr/>
        </p:nvCxnSpPr>
        <p:spPr>
          <a:xfrm>
            <a:off x="4499992" y="764704"/>
            <a:ext cx="3312368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6" name="45 Conector recto"/>
          <p:cNvCxnSpPr/>
          <p:nvPr/>
        </p:nvCxnSpPr>
        <p:spPr>
          <a:xfrm flipV="1">
            <a:off x="7812360" y="764704"/>
            <a:ext cx="0" cy="2592288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9" name="48 Conector recto"/>
          <p:cNvCxnSpPr/>
          <p:nvPr/>
        </p:nvCxnSpPr>
        <p:spPr>
          <a:xfrm flipV="1">
            <a:off x="4499992" y="764704"/>
            <a:ext cx="0" cy="108012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3284984"/>
            <a:ext cx="5619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4" name="53 Conector recto"/>
          <p:cNvCxnSpPr/>
          <p:nvPr/>
        </p:nvCxnSpPr>
        <p:spPr>
          <a:xfrm flipV="1">
            <a:off x="5580112" y="3797424"/>
            <a:ext cx="277713" cy="1217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9" name="68 Conector recto"/>
          <p:cNvCxnSpPr/>
          <p:nvPr/>
        </p:nvCxnSpPr>
        <p:spPr>
          <a:xfrm>
            <a:off x="3995936" y="3717032"/>
            <a:ext cx="997793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1" name="70 CuadroTexto"/>
          <p:cNvSpPr txBox="1"/>
          <p:nvPr/>
        </p:nvSpPr>
        <p:spPr>
          <a:xfrm>
            <a:off x="4932040" y="1268760"/>
            <a:ext cx="2664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Frontal</a:t>
            </a:r>
          </a:p>
          <a:p>
            <a:r>
              <a:rPr lang="es-ES" b="1" dirty="0" smtClean="0"/>
              <a:t>NAS Cabina </a:t>
            </a:r>
          </a:p>
          <a:p>
            <a:r>
              <a:rPr lang="es-ES" b="1" dirty="0" smtClean="0"/>
              <a:t>(</a:t>
            </a:r>
            <a:r>
              <a:rPr lang="es-ES" b="1" dirty="0" err="1" smtClean="0"/>
              <a:t>Datamover</a:t>
            </a:r>
            <a:r>
              <a:rPr lang="es-ES" b="1" dirty="0" smtClean="0"/>
              <a:t>)</a:t>
            </a:r>
            <a:endParaRPr lang="es-ES" b="1" dirty="0"/>
          </a:p>
        </p:txBody>
      </p:sp>
      <p:sp>
        <p:nvSpPr>
          <p:cNvPr id="72" name="71 CuadroTexto"/>
          <p:cNvSpPr txBox="1"/>
          <p:nvPr/>
        </p:nvSpPr>
        <p:spPr>
          <a:xfrm>
            <a:off x="6444208" y="32336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Back-</a:t>
            </a:r>
            <a:r>
              <a:rPr lang="es-ES" b="1" dirty="0" err="1" smtClean="0"/>
              <a:t>to</a:t>
            </a:r>
            <a:r>
              <a:rPr lang="es-ES" b="1" dirty="0" smtClean="0"/>
              <a:t>-Back FC</a:t>
            </a:r>
            <a:endParaRPr lang="es-ES" b="1" dirty="0"/>
          </a:p>
        </p:txBody>
      </p:sp>
      <p:sp>
        <p:nvSpPr>
          <p:cNvPr id="73" name="72 CuadroTexto"/>
          <p:cNvSpPr txBox="1"/>
          <p:nvPr/>
        </p:nvSpPr>
        <p:spPr>
          <a:xfrm>
            <a:off x="4716016" y="4077072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Seguridad interior</a:t>
            </a:r>
            <a:endParaRPr lang="es-ES" b="1" dirty="0"/>
          </a:p>
        </p:txBody>
      </p:sp>
      <p:sp>
        <p:nvSpPr>
          <p:cNvPr id="74" name="73 CuadroTexto"/>
          <p:cNvSpPr txBox="1"/>
          <p:nvPr/>
        </p:nvSpPr>
        <p:spPr>
          <a:xfrm>
            <a:off x="7956376" y="2924944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Cabina</a:t>
            </a:r>
          </a:p>
          <a:p>
            <a:r>
              <a:rPr lang="es-ES" b="1" dirty="0" smtClean="0"/>
              <a:t>BBDD</a:t>
            </a:r>
            <a:endParaRPr lang="es-E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Diagrama escalera pasarelas SMTP 1</a:t>
            </a:r>
            <a:endParaRPr lang="es-ES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1907704" y="1710100"/>
            <a:ext cx="0" cy="5147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"/>
          <p:cNvCxnSpPr/>
          <p:nvPr/>
        </p:nvCxnSpPr>
        <p:spPr>
          <a:xfrm>
            <a:off x="3995936" y="1710100"/>
            <a:ext cx="0" cy="5147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6084168" y="1710100"/>
            <a:ext cx="0" cy="5147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1475656" y="127805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Usuario</a:t>
            </a:r>
            <a:endParaRPr lang="es-E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3275856" y="126876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Pasarela SMTP</a:t>
            </a:r>
            <a:endParaRPr lang="es-E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292080" y="126876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Servicio Directorio</a:t>
            </a:r>
            <a:endParaRPr lang="es-ES" dirty="0"/>
          </a:p>
        </p:txBody>
      </p:sp>
      <p:cxnSp>
        <p:nvCxnSpPr>
          <p:cNvPr id="16" name="15 Conector recto de flecha"/>
          <p:cNvCxnSpPr/>
          <p:nvPr/>
        </p:nvCxnSpPr>
        <p:spPr>
          <a:xfrm>
            <a:off x="1907704" y="1998132"/>
            <a:ext cx="208823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CuadroTexto"/>
          <p:cNvSpPr txBox="1"/>
          <p:nvPr/>
        </p:nvSpPr>
        <p:spPr>
          <a:xfrm>
            <a:off x="2123728" y="2348880"/>
            <a:ext cx="16561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Establecimiento de conexión y proceso de autentificación</a:t>
            </a:r>
            <a:endParaRPr lang="es-ES" sz="1400" dirty="0"/>
          </a:p>
        </p:txBody>
      </p:sp>
      <p:cxnSp>
        <p:nvCxnSpPr>
          <p:cNvPr id="18" name="17 Conector recto de flecha"/>
          <p:cNvCxnSpPr/>
          <p:nvPr/>
        </p:nvCxnSpPr>
        <p:spPr>
          <a:xfrm>
            <a:off x="3995936" y="2646204"/>
            <a:ext cx="208823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4499992" y="2286164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Consulta de autentificación</a:t>
            </a:r>
            <a:endParaRPr lang="es-ES" sz="1400" dirty="0"/>
          </a:p>
        </p:txBody>
      </p:sp>
      <p:cxnSp>
        <p:nvCxnSpPr>
          <p:cNvPr id="21" name="20 Conector recto de flecha"/>
          <p:cNvCxnSpPr/>
          <p:nvPr/>
        </p:nvCxnSpPr>
        <p:spPr>
          <a:xfrm>
            <a:off x="6084168" y="3109316"/>
            <a:ext cx="0" cy="3916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CuadroTexto"/>
          <p:cNvSpPr txBox="1"/>
          <p:nvPr/>
        </p:nvSpPr>
        <p:spPr>
          <a:xfrm>
            <a:off x="6156176" y="2977788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Búsqueda BBDD autentificación</a:t>
            </a:r>
            <a:endParaRPr lang="es-ES" sz="1400" dirty="0"/>
          </a:p>
        </p:txBody>
      </p:sp>
      <p:cxnSp>
        <p:nvCxnSpPr>
          <p:cNvPr id="23" name="22 Conector recto de flecha"/>
          <p:cNvCxnSpPr/>
          <p:nvPr/>
        </p:nvCxnSpPr>
        <p:spPr>
          <a:xfrm flipH="1">
            <a:off x="3995936" y="3510300"/>
            <a:ext cx="2096616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CuadroTexto"/>
          <p:cNvSpPr txBox="1"/>
          <p:nvPr/>
        </p:nvSpPr>
        <p:spPr>
          <a:xfrm>
            <a:off x="4788024" y="3501008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ACK</a:t>
            </a:r>
            <a:endParaRPr lang="es-ES" sz="1400" dirty="0"/>
          </a:p>
        </p:txBody>
      </p:sp>
      <p:cxnSp>
        <p:nvCxnSpPr>
          <p:cNvPr id="27" name="26 Conector recto de flecha"/>
          <p:cNvCxnSpPr/>
          <p:nvPr/>
        </p:nvCxnSpPr>
        <p:spPr>
          <a:xfrm flipH="1">
            <a:off x="1907704" y="4365104"/>
            <a:ext cx="2096616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CuadroTexto"/>
          <p:cNvSpPr txBox="1"/>
          <p:nvPr/>
        </p:nvSpPr>
        <p:spPr>
          <a:xfrm>
            <a:off x="2627784" y="4365104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ACK</a:t>
            </a:r>
            <a:endParaRPr lang="es-ES" sz="1400" dirty="0"/>
          </a:p>
        </p:txBody>
      </p:sp>
      <p:cxnSp>
        <p:nvCxnSpPr>
          <p:cNvPr id="29" name="28 Conector recto de flecha"/>
          <p:cNvCxnSpPr/>
          <p:nvPr/>
        </p:nvCxnSpPr>
        <p:spPr>
          <a:xfrm>
            <a:off x="1907704" y="5229200"/>
            <a:ext cx="208823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CuadroTexto"/>
          <p:cNvSpPr txBox="1"/>
          <p:nvPr/>
        </p:nvSpPr>
        <p:spPr>
          <a:xfrm>
            <a:off x="2339752" y="5137447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Envío de correo</a:t>
            </a:r>
            <a:endParaRPr lang="es-ES" sz="1400" dirty="0"/>
          </a:p>
        </p:txBody>
      </p:sp>
      <p:cxnSp>
        <p:nvCxnSpPr>
          <p:cNvPr id="35" name="34 Conector recto de flecha"/>
          <p:cNvCxnSpPr/>
          <p:nvPr/>
        </p:nvCxnSpPr>
        <p:spPr>
          <a:xfrm>
            <a:off x="3995936" y="5701604"/>
            <a:ext cx="0" cy="3916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35 CuadroTexto"/>
          <p:cNvSpPr txBox="1"/>
          <p:nvPr/>
        </p:nvSpPr>
        <p:spPr>
          <a:xfrm>
            <a:off x="4067944" y="5498648"/>
            <a:ext cx="16561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Procesado y almacenamiento para reenvío</a:t>
            </a:r>
            <a:endParaRPr lang="es-ES" sz="1400" dirty="0"/>
          </a:p>
        </p:txBody>
      </p:sp>
      <p:cxnSp>
        <p:nvCxnSpPr>
          <p:cNvPr id="37" name="36 Conector recto de flecha"/>
          <p:cNvCxnSpPr/>
          <p:nvPr/>
        </p:nvCxnSpPr>
        <p:spPr>
          <a:xfrm flipH="1">
            <a:off x="1907704" y="6093296"/>
            <a:ext cx="2096616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41 CuadroTexto"/>
          <p:cNvSpPr txBox="1"/>
          <p:nvPr/>
        </p:nvSpPr>
        <p:spPr>
          <a:xfrm>
            <a:off x="2411760" y="6218148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ACK y cierre conexión</a:t>
            </a:r>
            <a:endParaRPr lang="es-ES" sz="1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Diagrama escalera pasarelas SMTP 2</a:t>
            </a:r>
            <a:endParaRPr lang="es-ES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1907704" y="1710100"/>
            <a:ext cx="0" cy="5147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"/>
          <p:cNvCxnSpPr/>
          <p:nvPr/>
        </p:nvCxnSpPr>
        <p:spPr>
          <a:xfrm>
            <a:off x="3995936" y="1710100"/>
            <a:ext cx="0" cy="5147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6084168" y="1710100"/>
            <a:ext cx="0" cy="5147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1331640" y="1124744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Pasarela externa SMTP</a:t>
            </a:r>
            <a:endParaRPr lang="es-E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3275856" y="126876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Pasarela SMTP</a:t>
            </a:r>
            <a:endParaRPr lang="es-E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292080" y="126876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Servicio DNS Resolver</a:t>
            </a:r>
            <a:endParaRPr lang="es-ES" dirty="0"/>
          </a:p>
        </p:txBody>
      </p:sp>
      <p:cxnSp>
        <p:nvCxnSpPr>
          <p:cNvPr id="16" name="15 Conector recto de flecha"/>
          <p:cNvCxnSpPr/>
          <p:nvPr/>
        </p:nvCxnSpPr>
        <p:spPr>
          <a:xfrm>
            <a:off x="1907704" y="1998132"/>
            <a:ext cx="208823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CuadroTexto"/>
          <p:cNvSpPr txBox="1"/>
          <p:nvPr/>
        </p:nvSpPr>
        <p:spPr>
          <a:xfrm>
            <a:off x="2123728" y="2348880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Establecimiento de conexión</a:t>
            </a:r>
            <a:endParaRPr lang="es-ES" sz="1400" dirty="0"/>
          </a:p>
        </p:txBody>
      </p:sp>
      <p:cxnSp>
        <p:nvCxnSpPr>
          <p:cNvPr id="18" name="17 Conector recto de flecha"/>
          <p:cNvCxnSpPr/>
          <p:nvPr/>
        </p:nvCxnSpPr>
        <p:spPr>
          <a:xfrm>
            <a:off x="3995936" y="2646204"/>
            <a:ext cx="208823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4499992" y="2286164"/>
            <a:ext cx="16561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Consulta de DNS (comprobaciones </a:t>
            </a:r>
            <a:r>
              <a:rPr lang="es-ES" sz="1400" dirty="0" err="1" smtClean="0"/>
              <a:t>antispam</a:t>
            </a:r>
            <a:r>
              <a:rPr lang="es-ES" sz="1400" dirty="0" smtClean="0"/>
              <a:t>)</a:t>
            </a:r>
            <a:endParaRPr lang="es-ES" sz="1400" dirty="0"/>
          </a:p>
        </p:txBody>
      </p:sp>
      <p:cxnSp>
        <p:nvCxnSpPr>
          <p:cNvPr id="21" name="20 Conector recto de flecha"/>
          <p:cNvCxnSpPr/>
          <p:nvPr/>
        </p:nvCxnSpPr>
        <p:spPr>
          <a:xfrm>
            <a:off x="6084168" y="3109316"/>
            <a:ext cx="0" cy="3916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CuadroTexto"/>
          <p:cNvSpPr txBox="1"/>
          <p:nvPr/>
        </p:nvSpPr>
        <p:spPr>
          <a:xfrm>
            <a:off x="6156176" y="2977788"/>
            <a:ext cx="16561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Búsqueda registros SPF y registros PTR de resolución inversa.</a:t>
            </a:r>
            <a:endParaRPr lang="es-ES" sz="1400" dirty="0"/>
          </a:p>
        </p:txBody>
      </p:sp>
      <p:cxnSp>
        <p:nvCxnSpPr>
          <p:cNvPr id="23" name="22 Conector recto de flecha"/>
          <p:cNvCxnSpPr/>
          <p:nvPr/>
        </p:nvCxnSpPr>
        <p:spPr>
          <a:xfrm flipH="1">
            <a:off x="3995936" y="3510300"/>
            <a:ext cx="2096616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CuadroTexto"/>
          <p:cNvSpPr txBox="1"/>
          <p:nvPr/>
        </p:nvSpPr>
        <p:spPr>
          <a:xfrm>
            <a:off x="4788024" y="3501008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ACK</a:t>
            </a:r>
            <a:endParaRPr lang="es-ES" sz="1400" dirty="0"/>
          </a:p>
        </p:txBody>
      </p:sp>
      <p:cxnSp>
        <p:nvCxnSpPr>
          <p:cNvPr id="27" name="26 Conector recto de flecha"/>
          <p:cNvCxnSpPr/>
          <p:nvPr/>
        </p:nvCxnSpPr>
        <p:spPr>
          <a:xfrm flipH="1">
            <a:off x="1907704" y="4365104"/>
            <a:ext cx="2096616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CuadroTexto"/>
          <p:cNvSpPr txBox="1"/>
          <p:nvPr/>
        </p:nvSpPr>
        <p:spPr>
          <a:xfrm>
            <a:off x="2627784" y="4365104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ACK</a:t>
            </a:r>
            <a:endParaRPr lang="es-ES" sz="1400" dirty="0"/>
          </a:p>
        </p:txBody>
      </p:sp>
      <p:cxnSp>
        <p:nvCxnSpPr>
          <p:cNvPr id="29" name="28 Conector recto de flecha"/>
          <p:cNvCxnSpPr/>
          <p:nvPr/>
        </p:nvCxnSpPr>
        <p:spPr>
          <a:xfrm>
            <a:off x="1907704" y="5229200"/>
            <a:ext cx="208823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CuadroTexto"/>
          <p:cNvSpPr txBox="1"/>
          <p:nvPr/>
        </p:nvSpPr>
        <p:spPr>
          <a:xfrm>
            <a:off x="2339752" y="5137447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Envío de correo</a:t>
            </a:r>
            <a:endParaRPr lang="es-ES" sz="1400" dirty="0"/>
          </a:p>
        </p:txBody>
      </p:sp>
      <p:cxnSp>
        <p:nvCxnSpPr>
          <p:cNvPr id="35" name="34 Conector recto de flecha"/>
          <p:cNvCxnSpPr/>
          <p:nvPr/>
        </p:nvCxnSpPr>
        <p:spPr>
          <a:xfrm>
            <a:off x="3995936" y="5701604"/>
            <a:ext cx="0" cy="3916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35 CuadroTexto"/>
          <p:cNvSpPr txBox="1"/>
          <p:nvPr/>
        </p:nvSpPr>
        <p:spPr>
          <a:xfrm>
            <a:off x="4067944" y="5498648"/>
            <a:ext cx="16561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Procesado y almacenamiento para reenvío</a:t>
            </a:r>
            <a:endParaRPr lang="es-ES" sz="1400" dirty="0"/>
          </a:p>
        </p:txBody>
      </p:sp>
      <p:cxnSp>
        <p:nvCxnSpPr>
          <p:cNvPr id="37" name="36 Conector recto de flecha"/>
          <p:cNvCxnSpPr/>
          <p:nvPr/>
        </p:nvCxnSpPr>
        <p:spPr>
          <a:xfrm flipH="1">
            <a:off x="1907704" y="6093296"/>
            <a:ext cx="2096616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41 CuadroTexto"/>
          <p:cNvSpPr txBox="1"/>
          <p:nvPr/>
        </p:nvSpPr>
        <p:spPr>
          <a:xfrm>
            <a:off x="2411760" y="6218148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ACK y cierre conexión</a:t>
            </a:r>
            <a:endParaRPr lang="es-ES" sz="1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Diagrama escalera pasarelas SMTP 3</a:t>
            </a:r>
            <a:endParaRPr lang="es-ES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1907704" y="1710100"/>
            <a:ext cx="0" cy="5147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"/>
          <p:cNvCxnSpPr/>
          <p:nvPr/>
        </p:nvCxnSpPr>
        <p:spPr>
          <a:xfrm>
            <a:off x="3995936" y="1710100"/>
            <a:ext cx="0" cy="5147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6084168" y="1710100"/>
            <a:ext cx="0" cy="5147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1331640" y="112474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Pasarela SMTP</a:t>
            </a:r>
            <a:endParaRPr lang="es-E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2987824" y="112474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Servicio de Directorio</a:t>
            </a:r>
            <a:endParaRPr lang="es-E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796136" y="112474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MDA</a:t>
            </a:r>
            <a:endParaRPr lang="es-ES" dirty="0"/>
          </a:p>
        </p:txBody>
      </p:sp>
      <p:cxnSp>
        <p:nvCxnSpPr>
          <p:cNvPr id="16" name="15 Conector recto de flecha"/>
          <p:cNvCxnSpPr/>
          <p:nvPr/>
        </p:nvCxnSpPr>
        <p:spPr>
          <a:xfrm>
            <a:off x="1907704" y="1844824"/>
            <a:ext cx="208823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CuadroTexto"/>
          <p:cNvSpPr txBox="1"/>
          <p:nvPr/>
        </p:nvSpPr>
        <p:spPr>
          <a:xfrm>
            <a:off x="2123728" y="2060848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Establecimiento de conexión</a:t>
            </a:r>
            <a:endParaRPr lang="es-ES" sz="1400" dirty="0"/>
          </a:p>
        </p:txBody>
      </p:sp>
      <p:sp>
        <p:nvSpPr>
          <p:cNvPr id="19" name="18 CuadroTexto"/>
          <p:cNvSpPr txBox="1"/>
          <p:nvPr/>
        </p:nvSpPr>
        <p:spPr>
          <a:xfrm>
            <a:off x="2483768" y="2924944"/>
            <a:ext cx="16561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Consulta de atributos de </a:t>
            </a:r>
            <a:r>
              <a:rPr lang="es-ES" sz="1400" dirty="0" err="1" smtClean="0"/>
              <a:t>mailhost</a:t>
            </a:r>
            <a:endParaRPr lang="es-ES" sz="1400" dirty="0"/>
          </a:p>
        </p:txBody>
      </p:sp>
      <p:cxnSp>
        <p:nvCxnSpPr>
          <p:cNvPr id="21" name="20 Conector recto de flecha"/>
          <p:cNvCxnSpPr/>
          <p:nvPr/>
        </p:nvCxnSpPr>
        <p:spPr>
          <a:xfrm>
            <a:off x="3995936" y="3447584"/>
            <a:ext cx="0" cy="3916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CuadroTexto"/>
          <p:cNvSpPr txBox="1"/>
          <p:nvPr/>
        </p:nvSpPr>
        <p:spPr>
          <a:xfrm>
            <a:off x="4067944" y="3356992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Búsqueda en BBDD de autentificación</a:t>
            </a:r>
            <a:endParaRPr lang="es-ES" sz="1400" dirty="0"/>
          </a:p>
        </p:txBody>
      </p:sp>
      <p:cxnSp>
        <p:nvCxnSpPr>
          <p:cNvPr id="27" name="26 Conector recto de flecha"/>
          <p:cNvCxnSpPr/>
          <p:nvPr/>
        </p:nvCxnSpPr>
        <p:spPr>
          <a:xfrm flipH="1">
            <a:off x="1907704" y="3879632"/>
            <a:ext cx="2096616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CuadroTexto"/>
          <p:cNvSpPr txBox="1"/>
          <p:nvPr/>
        </p:nvSpPr>
        <p:spPr>
          <a:xfrm>
            <a:off x="2627784" y="3807624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ACK</a:t>
            </a:r>
            <a:endParaRPr lang="es-ES" sz="1400" dirty="0"/>
          </a:p>
        </p:txBody>
      </p:sp>
      <p:cxnSp>
        <p:nvCxnSpPr>
          <p:cNvPr id="29" name="28 Conector recto de flecha"/>
          <p:cNvCxnSpPr/>
          <p:nvPr/>
        </p:nvCxnSpPr>
        <p:spPr>
          <a:xfrm>
            <a:off x="1907704" y="5229200"/>
            <a:ext cx="417646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CuadroTexto"/>
          <p:cNvSpPr txBox="1"/>
          <p:nvPr/>
        </p:nvSpPr>
        <p:spPr>
          <a:xfrm>
            <a:off x="2411760" y="5445224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Envío de correo</a:t>
            </a:r>
            <a:endParaRPr lang="es-ES" sz="1400" dirty="0"/>
          </a:p>
        </p:txBody>
      </p:sp>
      <p:cxnSp>
        <p:nvCxnSpPr>
          <p:cNvPr id="35" name="34 Conector recto de flecha"/>
          <p:cNvCxnSpPr/>
          <p:nvPr/>
        </p:nvCxnSpPr>
        <p:spPr>
          <a:xfrm>
            <a:off x="6084168" y="5733256"/>
            <a:ext cx="0" cy="3916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35 CuadroTexto"/>
          <p:cNvSpPr txBox="1"/>
          <p:nvPr/>
        </p:nvSpPr>
        <p:spPr>
          <a:xfrm>
            <a:off x="6156176" y="5570656"/>
            <a:ext cx="16561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Procesado y almacenamiento en buzón</a:t>
            </a:r>
            <a:endParaRPr lang="es-ES" sz="1400" dirty="0"/>
          </a:p>
        </p:txBody>
      </p:sp>
      <p:cxnSp>
        <p:nvCxnSpPr>
          <p:cNvPr id="37" name="36 Conector recto de flecha"/>
          <p:cNvCxnSpPr/>
          <p:nvPr/>
        </p:nvCxnSpPr>
        <p:spPr>
          <a:xfrm flipH="1">
            <a:off x="1907704" y="6093296"/>
            <a:ext cx="4176464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41 CuadroTexto"/>
          <p:cNvSpPr txBox="1"/>
          <p:nvPr/>
        </p:nvSpPr>
        <p:spPr>
          <a:xfrm>
            <a:off x="2411760" y="6218148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ACK y cierre conexión</a:t>
            </a:r>
            <a:endParaRPr lang="es-ES" sz="1400" dirty="0"/>
          </a:p>
        </p:txBody>
      </p:sp>
      <p:cxnSp>
        <p:nvCxnSpPr>
          <p:cNvPr id="25" name="24 Conector recto de flecha"/>
          <p:cNvCxnSpPr/>
          <p:nvPr/>
        </p:nvCxnSpPr>
        <p:spPr>
          <a:xfrm flipH="1">
            <a:off x="1907704" y="2348880"/>
            <a:ext cx="2096616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CuadroTexto"/>
          <p:cNvSpPr txBox="1"/>
          <p:nvPr/>
        </p:nvSpPr>
        <p:spPr>
          <a:xfrm>
            <a:off x="2627784" y="2708920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ACK</a:t>
            </a:r>
            <a:endParaRPr lang="es-ES" sz="1400" dirty="0"/>
          </a:p>
        </p:txBody>
      </p:sp>
      <p:cxnSp>
        <p:nvCxnSpPr>
          <p:cNvPr id="32" name="31 Conector recto de flecha"/>
          <p:cNvCxnSpPr/>
          <p:nvPr/>
        </p:nvCxnSpPr>
        <p:spPr>
          <a:xfrm>
            <a:off x="1907704" y="3015536"/>
            <a:ext cx="208823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recto de flecha"/>
          <p:cNvCxnSpPr/>
          <p:nvPr/>
        </p:nvCxnSpPr>
        <p:spPr>
          <a:xfrm>
            <a:off x="1907704" y="4581128"/>
            <a:ext cx="417646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CuadroTexto"/>
          <p:cNvSpPr txBox="1"/>
          <p:nvPr/>
        </p:nvSpPr>
        <p:spPr>
          <a:xfrm>
            <a:off x="4211960" y="4221088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Establecimiento de conexión</a:t>
            </a:r>
            <a:endParaRPr lang="es-ES" sz="1400" dirty="0"/>
          </a:p>
        </p:txBody>
      </p:sp>
      <p:cxnSp>
        <p:nvCxnSpPr>
          <p:cNvPr id="40" name="39 Conector recto de flecha"/>
          <p:cNvCxnSpPr/>
          <p:nvPr/>
        </p:nvCxnSpPr>
        <p:spPr>
          <a:xfrm flipH="1">
            <a:off x="1907704" y="5013176"/>
            <a:ext cx="417646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CuadroTexto"/>
          <p:cNvSpPr txBox="1"/>
          <p:nvPr/>
        </p:nvSpPr>
        <p:spPr>
          <a:xfrm>
            <a:off x="2780184" y="4849415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ACK</a:t>
            </a:r>
            <a:endParaRPr lang="es-ES" sz="1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Diagrama escalera pasarelas SMTP 4</a:t>
            </a:r>
            <a:endParaRPr lang="es-ES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1907704" y="1710100"/>
            <a:ext cx="0" cy="5147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"/>
          <p:cNvCxnSpPr/>
          <p:nvPr/>
        </p:nvCxnSpPr>
        <p:spPr>
          <a:xfrm>
            <a:off x="3995936" y="1710100"/>
            <a:ext cx="0" cy="5147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6084168" y="1710100"/>
            <a:ext cx="0" cy="5147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1331640" y="112474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Pasarela SMTP</a:t>
            </a:r>
            <a:endParaRPr lang="es-E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3275856" y="112474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Servicio DNS Resolver</a:t>
            </a:r>
            <a:endParaRPr lang="es-E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796136" y="112474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Pasarela externa</a:t>
            </a:r>
            <a:endParaRPr lang="es-ES" dirty="0"/>
          </a:p>
        </p:txBody>
      </p:sp>
      <p:sp>
        <p:nvSpPr>
          <p:cNvPr id="19" name="18 CuadroTexto"/>
          <p:cNvSpPr txBox="1"/>
          <p:nvPr/>
        </p:nvSpPr>
        <p:spPr>
          <a:xfrm>
            <a:off x="2483768" y="2132856"/>
            <a:ext cx="12961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Consulta de registro MX destino</a:t>
            </a:r>
            <a:endParaRPr lang="es-ES" sz="1400" dirty="0"/>
          </a:p>
        </p:txBody>
      </p:sp>
      <p:cxnSp>
        <p:nvCxnSpPr>
          <p:cNvPr id="21" name="20 Conector recto de flecha"/>
          <p:cNvCxnSpPr/>
          <p:nvPr/>
        </p:nvCxnSpPr>
        <p:spPr>
          <a:xfrm>
            <a:off x="3995936" y="2655496"/>
            <a:ext cx="0" cy="3916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CuadroTexto"/>
          <p:cNvSpPr txBox="1"/>
          <p:nvPr/>
        </p:nvSpPr>
        <p:spPr>
          <a:xfrm>
            <a:off x="4067944" y="2564904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Búsqueda  NSLOOKUP</a:t>
            </a:r>
            <a:endParaRPr lang="es-ES" sz="1400" dirty="0"/>
          </a:p>
        </p:txBody>
      </p:sp>
      <p:cxnSp>
        <p:nvCxnSpPr>
          <p:cNvPr id="27" name="26 Conector recto de flecha"/>
          <p:cNvCxnSpPr/>
          <p:nvPr/>
        </p:nvCxnSpPr>
        <p:spPr>
          <a:xfrm flipH="1">
            <a:off x="1907704" y="3087544"/>
            <a:ext cx="2096616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CuadroTexto"/>
          <p:cNvSpPr txBox="1"/>
          <p:nvPr/>
        </p:nvSpPr>
        <p:spPr>
          <a:xfrm>
            <a:off x="2627784" y="3015536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ACK</a:t>
            </a:r>
            <a:endParaRPr lang="es-ES" sz="1400" dirty="0"/>
          </a:p>
        </p:txBody>
      </p:sp>
      <p:cxnSp>
        <p:nvCxnSpPr>
          <p:cNvPr id="29" name="28 Conector recto de flecha"/>
          <p:cNvCxnSpPr/>
          <p:nvPr/>
        </p:nvCxnSpPr>
        <p:spPr>
          <a:xfrm>
            <a:off x="1907704" y="4437112"/>
            <a:ext cx="417646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CuadroTexto"/>
          <p:cNvSpPr txBox="1"/>
          <p:nvPr/>
        </p:nvSpPr>
        <p:spPr>
          <a:xfrm>
            <a:off x="2411760" y="4653136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Envío de correo</a:t>
            </a:r>
            <a:endParaRPr lang="es-ES" sz="1400" dirty="0"/>
          </a:p>
        </p:txBody>
      </p:sp>
      <p:cxnSp>
        <p:nvCxnSpPr>
          <p:cNvPr id="35" name="34 Conector recto de flecha"/>
          <p:cNvCxnSpPr/>
          <p:nvPr/>
        </p:nvCxnSpPr>
        <p:spPr>
          <a:xfrm>
            <a:off x="6084168" y="4941168"/>
            <a:ext cx="0" cy="3916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35 CuadroTexto"/>
          <p:cNvSpPr txBox="1"/>
          <p:nvPr/>
        </p:nvSpPr>
        <p:spPr>
          <a:xfrm>
            <a:off x="6156176" y="4778568"/>
            <a:ext cx="16561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Procesado y almacenamiento para reenvío</a:t>
            </a:r>
            <a:endParaRPr lang="es-ES" sz="1400" dirty="0"/>
          </a:p>
        </p:txBody>
      </p:sp>
      <p:cxnSp>
        <p:nvCxnSpPr>
          <p:cNvPr id="37" name="36 Conector recto de flecha"/>
          <p:cNvCxnSpPr/>
          <p:nvPr/>
        </p:nvCxnSpPr>
        <p:spPr>
          <a:xfrm flipH="1">
            <a:off x="1907704" y="5301208"/>
            <a:ext cx="4176464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41 CuadroTexto"/>
          <p:cNvSpPr txBox="1"/>
          <p:nvPr/>
        </p:nvSpPr>
        <p:spPr>
          <a:xfrm>
            <a:off x="2411760" y="5426060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ACK y cierre conexión</a:t>
            </a:r>
            <a:endParaRPr lang="es-ES" sz="1400" dirty="0"/>
          </a:p>
        </p:txBody>
      </p:sp>
      <p:cxnSp>
        <p:nvCxnSpPr>
          <p:cNvPr id="32" name="31 Conector recto de flecha"/>
          <p:cNvCxnSpPr/>
          <p:nvPr/>
        </p:nvCxnSpPr>
        <p:spPr>
          <a:xfrm>
            <a:off x="1907704" y="2223448"/>
            <a:ext cx="208823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recto de flecha"/>
          <p:cNvCxnSpPr/>
          <p:nvPr/>
        </p:nvCxnSpPr>
        <p:spPr>
          <a:xfrm>
            <a:off x="1907704" y="3789040"/>
            <a:ext cx="417646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CuadroTexto"/>
          <p:cNvSpPr txBox="1"/>
          <p:nvPr/>
        </p:nvSpPr>
        <p:spPr>
          <a:xfrm>
            <a:off x="4211960" y="3429000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Establecimiento de conexión</a:t>
            </a:r>
            <a:endParaRPr lang="es-ES" sz="1400" dirty="0"/>
          </a:p>
        </p:txBody>
      </p:sp>
      <p:cxnSp>
        <p:nvCxnSpPr>
          <p:cNvPr id="40" name="39 Conector recto de flecha"/>
          <p:cNvCxnSpPr/>
          <p:nvPr/>
        </p:nvCxnSpPr>
        <p:spPr>
          <a:xfrm flipH="1">
            <a:off x="1907704" y="4221088"/>
            <a:ext cx="417646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CuadroTexto"/>
          <p:cNvSpPr txBox="1"/>
          <p:nvPr/>
        </p:nvSpPr>
        <p:spPr>
          <a:xfrm>
            <a:off x="2780184" y="4057327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ACK</a:t>
            </a:r>
            <a:endParaRPr lang="es-ES" sz="1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Esquema SMTP balanceado 1</a:t>
            </a:r>
            <a:endParaRPr lang="es-E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4005064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9845" y="4005064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4011141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4011141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9 Conector recto"/>
          <p:cNvCxnSpPr>
            <a:stCxn id="7" idx="3"/>
            <a:endCxn id="8" idx="1"/>
          </p:cNvCxnSpPr>
          <p:nvPr/>
        </p:nvCxnSpPr>
        <p:spPr>
          <a:xfrm>
            <a:off x="4853955" y="4620171"/>
            <a:ext cx="1662261" cy="0"/>
          </a:xfrm>
          <a:prstGeom prst="line">
            <a:avLst/>
          </a:prstGeom>
          <a:ln>
            <a:prstDash val="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10 Cubo"/>
          <p:cNvSpPr/>
          <p:nvPr/>
        </p:nvSpPr>
        <p:spPr>
          <a:xfrm>
            <a:off x="3275856" y="2348880"/>
            <a:ext cx="2592288" cy="72008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Balanceador L2-L7</a:t>
            </a:r>
            <a:endParaRPr lang="es-ES" dirty="0"/>
          </a:p>
        </p:txBody>
      </p:sp>
      <p:cxnSp>
        <p:nvCxnSpPr>
          <p:cNvPr id="13" name="12 Conector recto"/>
          <p:cNvCxnSpPr/>
          <p:nvPr/>
        </p:nvCxnSpPr>
        <p:spPr>
          <a:xfrm>
            <a:off x="1835696" y="3501008"/>
            <a:ext cx="54726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 flipV="1">
            <a:off x="2195736" y="350100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flipV="1">
            <a:off x="3059832" y="350100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 flipV="1">
            <a:off x="4139952" y="350100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 flipV="1">
            <a:off x="7092280" y="350100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"/>
          <p:cNvCxnSpPr/>
          <p:nvPr/>
        </p:nvCxnSpPr>
        <p:spPr>
          <a:xfrm flipV="1">
            <a:off x="4572000" y="306896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CuadroTexto"/>
          <p:cNvSpPr txBox="1"/>
          <p:nvPr/>
        </p:nvSpPr>
        <p:spPr>
          <a:xfrm>
            <a:off x="4788024" y="170080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VIP servicio SMTP</a:t>
            </a:r>
            <a:endParaRPr lang="es-ES" dirty="0"/>
          </a:p>
        </p:txBody>
      </p:sp>
      <p:sp>
        <p:nvSpPr>
          <p:cNvPr id="21" name="20 CuadroTexto"/>
          <p:cNvSpPr txBox="1"/>
          <p:nvPr/>
        </p:nvSpPr>
        <p:spPr>
          <a:xfrm>
            <a:off x="5436096" y="314096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LAN servidores SMTP</a:t>
            </a:r>
            <a:endParaRPr lang="es-ES" dirty="0"/>
          </a:p>
        </p:txBody>
      </p:sp>
      <p:cxnSp>
        <p:nvCxnSpPr>
          <p:cNvPr id="23" name="22 Conector recto"/>
          <p:cNvCxnSpPr/>
          <p:nvPr/>
        </p:nvCxnSpPr>
        <p:spPr>
          <a:xfrm flipV="1">
            <a:off x="4572000" y="1916832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Forma libre"/>
          <p:cNvSpPr/>
          <p:nvPr/>
        </p:nvSpPr>
        <p:spPr>
          <a:xfrm rot="442336">
            <a:off x="3347864" y="1769621"/>
            <a:ext cx="861049" cy="2300193"/>
          </a:xfrm>
          <a:custGeom>
            <a:avLst/>
            <a:gdLst>
              <a:gd name="connsiteX0" fmla="*/ 873457 w 1005385"/>
              <a:gd name="connsiteY0" fmla="*/ 0 h 2251881"/>
              <a:gd name="connsiteX1" fmla="*/ 859809 w 1005385"/>
              <a:gd name="connsiteY1" fmla="*/ 1446663 h 2251881"/>
              <a:gd name="connsiteX2" fmla="*/ 0 w 1005385"/>
              <a:gd name="connsiteY2" fmla="*/ 2251881 h 2251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5385" h="2251881">
                <a:moveTo>
                  <a:pt x="873457" y="0"/>
                </a:moveTo>
                <a:cubicBezTo>
                  <a:pt x="939421" y="535675"/>
                  <a:pt x="1005385" y="1071350"/>
                  <a:pt x="859809" y="1446663"/>
                </a:cubicBezTo>
                <a:cubicBezTo>
                  <a:pt x="714233" y="1821976"/>
                  <a:pt x="95534" y="2195015"/>
                  <a:pt x="0" y="2251881"/>
                </a:cubicBezTo>
              </a:path>
            </a:pathLst>
          </a:custGeom>
          <a:ln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26 CuadroTexto"/>
          <p:cNvSpPr txBox="1"/>
          <p:nvPr/>
        </p:nvSpPr>
        <p:spPr>
          <a:xfrm>
            <a:off x="3131840" y="162880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Peticion</a:t>
            </a:r>
            <a:r>
              <a:rPr lang="es-ES" dirty="0" smtClean="0"/>
              <a:t> SMTP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Esquema correo</a:t>
            </a:r>
            <a:endParaRPr lang="es-ES" dirty="0"/>
          </a:p>
        </p:txBody>
      </p:sp>
      <p:sp>
        <p:nvSpPr>
          <p:cNvPr id="26" name="25 Rectángulo"/>
          <p:cNvSpPr/>
          <p:nvPr/>
        </p:nvSpPr>
        <p:spPr>
          <a:xfrm>
            <a:off x="755576" y="1484784"/>
            <a:ext cx="115212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Pasarelas externas SMTP</a:t>
            </a:r>
            <a:endParaRPr lang="es-ES" dirty="0"/>
          </a:p>
        </p:txBody>
      </p:sp>
      <p:sp>
        <p:nvSpPr>
          <p:cNvPr id="27" name="26 Rectángulo"/>
          <p:cNvSpPr/>
          <p:nvPr/>
        </p:nvSpPr>
        <p:spPr>
          <a:xfrm>
            <a:off x="755576" y="5291916"/>
            <a:ext cx="115212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Usuarios</a:t>
            </a:r>
            <a:endParaRPr lang="es-ES" dirty="0"/>
          </a:p>
        </p:txBody>
      </p:sp>
      <p:sp>
        <p:nvSpPr>
          <p:cNvPr id="28" name="27 Rectángulo"/>
          <p:cNvSpPr/>
          <p:nvPr/>
        </p:nvSpPr>
        <p:spPr>
          <a:xfrm>
            <a:off x="2987824" y="1484784"/>
            <a:ext cx="1152128" cy="9361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Pasarelas SMTP</a:t>
            </a:r>
            <a:endParaRPr lang="es-ES" dirty="0"/>
          </a:p>
        </p:txBody>
      </p:sp>
      <p:sp>
        <p:nvSpPr>
          <p:cNvPr id="29" name="28 Rectángulo"/>
          <p:cNvSpPr/>
          <p:nvPr/>
        </p:nvSpPr>
        <p:spPr>
          <a:xfrm>
            <a:off x="4572000" y="1484784"/>
            <a:ext cx="1152128" cy="936104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Pasarelas MDA</a:t>
            </a:r>
            <a:endParaRPr lang="es-ES" dirty="0"/>
          </a:p>
        </p:txBody>
      </p:sp>
      <p:sp>
        <p:nvSpPr>
          <p:cNvPr id="31" name="30 Rectángulo"/>
          <p:cNvSpPr/>
          <p:nvPr/>
        </p:nvSpPr>
        <p:spPr>
          <a:xfrm>
            <a:off x="6156176" y="1484784"/>
            <a:ext cx="1152128" cy="93610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Buzón</a:t>
            </a:r>
            <a:endParaRPr lang="es-ES" dirty="0"/>
          </a:p>
        </p:txBody>
      </p:sp>
      <p:sp>
        <p:nvSpPr>
          <p:cNvPr id="35" name="34 Disco magnético"/>
          <p:cNvSpPr/>
          <p:nvPr/>
        </p:nvSpPr>
        <p:spPr>
          <a:xfrm>
            <a:off x="7740352" y="1340768"/>
            <a:ext cx="1224136" cy="1368152"/>
          </a:xfrm>
          <a:prstGeom prst="flowChartMagneticDisk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Almacenamiento</a:t>
            </a:r>
            <a:endParaRPr lang="es-ES" dirty="0"/>
          </a:p>
        </p:txBody>
      </p:sp>
      <p:cxnSp>
        <p:nvCxnSpPr>
          <p:cNvPr id="37" name="36 Conector recto de flecha"/>
          <p:cNvCxnSpPr/>
          <p:nvPr/>
        </p:nvCxnSpPr>
        <p:spPr>
          <a:xfrm>
            <a:off x="1979712" y="2276872"/>
            <a:ext cx="5760640" cy="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7" name="46 CuadroTexto"/>
          <p:cNvSpPr txBox="1"/>
          <p:nvPr/>
        </p:nvSpPr>
        <p:spPr>
          <a:xfrm>
            <a:off x="2051720" y="191683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SMTP in</a:t>
            </a:r>
            <a:endParaRPr lang="es-ES" dirty="0"/>
          </a:p>
        </p:txBody>
      </p:sp>
      <p:sp>
        <p:nvSpPr>
          <p:cNvPr id="48" name="47 CuadroTexto"/>
          <p:cNvSpPr txBox="1"/>
          <p:nvPr/>
        </p:nvSpPr>
        <p:spPr>
          <a:xfrm>
            <a:off x="3995936" y="191683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SMTP</a:t>
            </a:r>
            <a:endParaRPr lang="es-ES" dirty="0"/>
          </a:p>
        </p:txBody>
      </p:sp>
      <p:sp>
        <p:nvSpPr>
          <p:cNvPr id="49" name="48 CuadroTexto"/>
          <p:cNvSpPr txBox="1"/>
          <p:nvPr/>
        </p:nvSpPr>
        <p:spPr>
          <a:xfrm>
            <a:off x="5580112" y="190754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LMTP</a:t>
            </a:r>
            <a:endParaRPr lang="es-ES" dirty="0"/>
          </a:p>
        </p:txBody>
      </p:sp>
      <p:sp>
        <p:nvSpPr>
          <p:cNvPr id="50" name="49 CuadroTexto"/>
          <p:cNvSpPr txBox="1"/>
          <p:nvPr/>
        </p:nvSpPr>
        <p:spPr>
          <a:xfrm>
            <a:off x="7164288" y="249289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I/O FS</a:t>
            </a:r>
            <a:endParaRPr lang="es-ES" dirty="0"/>
          </a:p>
        </p:txBody>
      </p:sp>
      <p:cxnSp>
        <p:nvCxnSpPr>
          <p:cNvPr id="51" name="50 Conector recto de flecha"/>
          <p:cNvCxnSpPr/>
          <p:nvPr/>
        </p:nvCxnSpPr>
        <p:spPr>
          <a:xfrm flipH="1">
            <a:off x="1907704" y="1700808"/>
            <a:ext cx="1080120" cy="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4" name="53 CuadroTexto"/>
          <p:cNvSpPr txBox="1"/>
          <p:nvPr/>
        </p:nvSpPr>
        <p:spPr>
          <a:xfrm>
            <a:off x="1907704" y="119675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SMTP </a:t>
            </a:r>
            <a:r>
              <a:rPr lang="es-ES" dirty="0" err="1" smtClean="0"/>
              <a:t>out</a:t>
            </a:r>
            <a:endParaRPr lang="es-ES" dirty="0"/>
          </a:p>
        </p:txBody>
      </p:sp>
      <p:sp>
        <p:nvSpPr>
          <p:cNvPr id="55" name="54 Rectángulo"/>
          <p:cNvSpPr/>
          <p:nvPr/>
        </p:nvSpPr>
        <p:spPr>
          <a:xfrm>
            <a:off x="2987824" y="5291916"/>
            <a:ext cx="1152128" cy="9361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Pasarelas SMTP</a:t>
            </a:r>
            <a:endParaRPr lang="es-ES" dirty="0"/>
          </a:p>
        </p:txBody>
      </p:sp>
      <p:sp>
        <p:nvSpPr>
          <p:cNvPr id="65" name="64 Rectángulo"/>
          <p:cNvSpPr/>
          <p:nvPr/>
        </p:nvSpPr>
        <p:spPr>
          <a:xfrm>
            <a:off x="4572000" y="5291916"/>
            <a:ext cx="1152128" cy="936104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Pasarelas MDA</a:t>
            </a:r>
            <a:endParaRPr lang="es-ES" dirty="0"/>
          </a:p>
        </p:txBody>
      </p:sp>
      <p:sp>
        <p:nvSpPr>
          <p:cNvPr id="67" name="66 Rectángulo"/>
          <p:cNvSpPr/>
          <p:nvPr/>
        </p:nvSpPr>
        <p:spPr>
          <a:xfrm>
            <a:off x="6156176" y="5291916"/>
            <a:ext cx="1152128" cy="93610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Buzón</a:t>
            </a:r>
            <a:endParaRPr lang="es-ES" dirty="0"/>
          </a:p>
        </p:txBody>
      </p:sp>
      <p:sp>
        <p:nvSpPr>
          <p:cNvPr id="68" name="67 Disco magnético"/>
          <p:cNvSpPr/>
          <p:nvPr/>
        </p:nvSpPr>
        <p:spPr>
          <a:xfrm>
            <a:off x="7740352" y="5147900"/>
            <a:ext cx="1224136" cy="1368152"/>
          </a:xfrm>
          <a:prstGeom prst="flowChartMagneticDisk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Almacenamiento</a:t>
            </a:r>
            <a:endParaRPr lang="es-ES" dirty="0"/>
          </a:p>
        </p:txBody>
      </p:sp>
      <p:cxnSp>
        <p:nvCxnSpPr>
          <p:cNvPr id="69" name="68 Conector recto de flecha"/>
          <p:cNvCxnSpPr/>
          <p:nvPr/>
        </p:nvCxnSpPr>
        <p:spPr>
          <a:xfrm>
            <a:off x="1979712" y="6084004"/>
            <a:ext cx="5760640" cy="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0" name="69 CuadroTexto"/>
          <p:cNvSpPr txBox="1"/>
          <p:nvPr/>
        </p:nvSpPr>
        <p:spPr>
          <a:xfrm>
            <a:off x="2051720" y="630002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SMTP in</a:t>
            </a:r>
            <a:endParaRPr lang="es-ES" dirty="0"/>
          </a:p>
        </p:txBody>
      </p:sp>
      <p:sp>
        <p:nvSpPr>
          <p:cNvPr id="71" name="70 CuadroTexto"/>
          <p:cNvSpPr txBox="1"/>
          <p:nvPr/>
        </p:nvSpPr>
        <p:spPr>
          <a:xfrm>
            <a:off x="3995936" y="630002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SMTP</a:t>
            </a:r>
            <a:endParaRPr lang="es-ES" dirty="0"/>
          </a:p>
        </p:txBody>
      </p:sp>
      <p:sp>
        <p:nvSpPr>
          <p:cNvPr id="72" name="71 CuadroTexto"/>
          <p:cNvSpPr txBox="1"/>
          <p:nvPr/>
        </p:nvSpPr>
        <p:spPr>
          <a:xfrm>
            <a:off x="5580112" y="629073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LMTP</a:t>
            </a:r>
            <a:endParaRPr lang="es-ES" dirty="0"/>
          </a:p>
        </p:txBody>
      </p:sp>
      <p:sp>
        <p:nvSpPr>
          <p:cNvPr id="73" name="72 CuadroTexto"/>
          <p:cNvSpPr txBox="1"/>
          <p:nvPr/>
        </p:nvSpPr>
        <p:spPr>
          <a:xfrm>
            <a:off x="7164288" y="630002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I/O FS</a:t>
            </a:r>
            <a:endParaRPr lang="es-ES" dirty="0"/>
          </a:p>
        </p:txBody>
      </p:sp>
      <p:cxnSp>
        <p:nvCxnSpPr>
          <p:cNvPr id="74" name="73 Conector recto de flecha"/>
          <p:cNvCxnSpPr/>
          <p:nvPr/>
        </p:nvCxnSpPr>
        <p:spPr>
          <a:xfrm flipH="1" flipV="1">
            <a:off x="1691680" y="2420888"/>
            <a:ext cx="1296144" cy="3096344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5" name="74 CuadroTexto"/>
          <p:cNvSpPr txBox="1"/>
          <p:nvPr/>
        </p:nvSpPr>
        <p:spPr>
          <a:xfrm>
            <a:off x="1907704" y="500388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SMTP </a:t>
            </a:r>
            <a:r>
              <a:rPr lang="es-ES" dirty="0" err="1" smtClean="0"/>
              <a:t>out</a:t>
            </a:r>
            <a:endParaRPr lang="es-ES" dirty="0"/>
          </a:p>
        </p:txBody>
      </p:sp>
      <p:sp>
        <p:nvSpPr>
          <p:cNvPr id="78" name="77 Rectángulo"/>
          <p:cNvSpPr/>
          <p:nvPr/>
        </p:nvSpPr>
        <p:spPr>
          <a:xfrm>
            <a:off x="3059832" y="3356992"/>
            <a:ext cx="115212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DNS resolver</a:t>
            </a:r>
            <a:endParaRPr lang="es-ES" dirty="0"/>
          </a:p>
        </p:txBody>
      </p:sp>
      <p:sp>
        <p:nvSpPr>
          <p:cNvPr id="79" name="78 Rectángulo"/>
          <p:cNvSpPr/>
          <p:nvPr/>
        </p:nvSpPr>
        <p:spPr>
          <a:xfrm>
            <a:off x="4572000" y="3356992"/>
            <a:ext cx="115212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Servicio Directorio</a:t>
            </a:r>
            <a:endParaRPr lang="es-ES" dirty="0"/>
          </a:p>
        </p:txBody>
      </p:sp>
      <p:cxnSp>
        <p:nvCxnSpPr>
          <p:cNvPr id="80" name="79 Conector recto de flecha"/>
          <p:cNvCxnSpPr>
            <a:stCxn id="55" idx="0"/>
          </p:cNvCxnSpPr>
          <p:nvPr/>
        </p:nvCxnSpPr>
        <p:spPr>
          <a:xfrm flipH="1" flipV="1">
            <a:off x="3491880" y="4221088"/>
            <a:ext cx="72008" cy="1070828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prstDash val="dash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4" name="83 Conector recto de flecha"/>
          <p:cNvCxnSpPr/>
          <p:nvPr/>
        </p:nvCxnSpPr>
        <p:spPr>
          <a:xfrm>
            <a:off x="3419872" y="2420888"/>
            <a:ext cx="0" cy="936104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prstDash val="dash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9" name="88 CuadroTexto"/>
          <p:cNvSpPr txBox="1"/>
          <p:nvPr/>
        </p:nvSpPr>
        <p:spPr>
          <a:xfrm>
            <a:off x="3419872" y="270892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DNS</a:t>
            </a:r>
            <a:endParaRPr lang="es-ES" dirty="0"/>
          </a:p>
        </p:txBody>
      </p:sp>
      <p:sp>
        <p:nvSpPr>
          <p:cNvPr id="90" name="89 CuadroTexto"/>
          <p:cNvSpPr txBox="1"/>
          <p:nvPr/>
        </p:nvSpPr>
        <p:spPr>
          <a:xfrm>
            <a:off x="3563888" y="457183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DNS</a:t>
            </a:r>
            <a:endParaRPr lang="es-ES" dirty="0"/>
          </a:p>
        </p:txBody>
      </p:sp>
      <p:cxnSp>
        <p:nvCxnSpPr>
          <p:cNvPr id="91" name="90 Conector recto de flecha"/>
          <p:cNvCxnSpPr/>
          <p:nvPr/>
        </p:nvCxnSpPr>
        <p:spPr>
          <a:xfrm>
            <a:off x="3923928" y="2420888"/>
            <a:ext cx="792088" cy="936104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3" name="92 Conector recto de flecha"/>
          <p:cNvCxnSpPr/>
          <p:nvPr/>
        </p:nvCxnSpPr>
        <p:spPr>
          <a:xfrm flipV="1">
            <a:off x="3851920" y="4221088"/>
            <a:ext cx="936104" cy="108012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7" name="96 Conector recto de flecha"/>
          <p:cNvCxnSpPr/>
          <p:nvPr/>
        </p:nvCxnSpPr>
        <p:spPr>
          <a:xfrm flipH="1" flipV="1">
            <a:off x="5220072" y="4221088"/>
            <a:ext cx="72008" cy="108012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9" name="98 Conector recto de flecha"/>
          <p:cNvCxnSpPr>
            <a:stCxn id="29" idx="2"/>
          </p:cNvCxnSpPr>
          <p:nvPr/>
        </p:nvCxnSpPr>
        <p:spPr>
          <a:xfrm>
            <a:off x="5148064" y="2420888"/>
            <a:ext cx="72008" cy="864096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1" name="100 Conector recto de flecha"/>
          <p:cNvCxnSpPr>
            <a:stCxn id="67" idx="0"/>
          </p:cNvCxnSpPr>
          <p:nvPr/>
        </p:nvCxnSpPr>
        <p:spPr>
          <a:xfrm flipH="1" flipV="1">
            <a:off x="5580112" y="4221088"/>
            <a:ext cx="1152128" cy="107082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3" name="102 Conector recto de flecha"/>
          <p:cNvCxnSpPr>
            <a:stCxn id="31" idx="2"/>
          </p:cNvCxnSpPr>
          <p:nvPr/>
        </p:nvCxnSpPr>
        <p:spPr>
          <a:xfrm flipH="1">
            <a:off x="5580112" y="2420888"/>
            <a:ext cx="1152128" cy="936104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6" name="105 CuadroTexto"/>
          <p:cNvSpPr txBox="1"/>
          <p:nvPr/>
        </p:nvSpPr>
        <p:spPr>
          <a:xfrm>
            <a:off x="4211960" y="472423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LDAP</a:t>
            </a:r>
            <a:endParaRPr lang="es-ES" dirty="0"/>
          </a:p>
        </p:txBody>
      </p:sp>
      <p:sp>
        <p:nvSpPr>
          <p:cNvPr id="107" name="106 CuadroTexto"/>
          <p:cNvSpPr txBox="1"/>
          <p:nvPr/>
        </p:nvSpPr>
        <p:spPr>
          <a:xfrm>
            <a:off x="5364088" y="472514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LDAP</a:t>
            </a:r>
            <a:endParaRPr lang="es-ES" dirty="0"/>
          </a:p>
        </p:txBody>
      </p:sp>
      <p:sp>
        <p:nvSpPr>
          <p:cNvPr id="108" name="107 CuadroTexto"/>
          <p:cNvSpPr txBox="1"/>
          <p:nvPr/>
        </p:nvSpPr>
        <p:spPr>
          <a:xfrm>
            <a:off x="6444208" y="472514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LDAP</a:t>
            </a:r>
            <a:endParaRPr lang="es-ES" dirty="0"/>
          </a:p>
        </p:txBody>
      </p:sp>
      <p:sp>
        <p:nvSpPr>
          <p:cNvPr id="109" name="108 CuadroTexto"/>
          <p:cNvSpPr txBox="1"/>
          <p:nvPr/>
        </p:nvSpPr>
        <p:spPr>
          <a:xfrm>
            <a:off x="6228184" y="285293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LDAP</a:t>
            </a:r>
            <a:endParaRPr lang="es-ES" dirty="0"/>
          </a:p>
        </p:txBody>
      </p:sp>
      <p:sp>
        <p:nvSpPr>
          <p:cNvPr id="110" name="109 CuadroTexto"/>
          <p:cNvSpPr txBox="1"/>
          <p:nvPr/>
        </p:nvSpPr>
        <p:spPr>
          <a:xfrm>
            <a:off x="5220072" y="278092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LDAP</a:t>
            </a:r>
            <a:endParaRPr lang="es-ES" dirty="0"/>
          </a:p>
        </p:txBody>
      </p:sp>
      <p:sp>
        <p:nvSpPr>
          <p:cNvPr id="111" name="110 CuadroTexto"/>
          <p:cNvSpPr txBox="1"/>
          <p:nvPr/>
        </p:nvSpPr>
        <p:spPr>
          <a:xfrm>
            <a:off x="4499992" y="277163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LDAP</a:t>
            </a:r>
            <a:endParaRPr lang="es-E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Esquema SMTP balanceado 2</a:t>
            </a:r>
            <a:endParaRPr lang="es-E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5157192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65709" y="5157192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5163269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10 Cubo"/>
          <p:cNvSpPr/>
          <p:nvPr/>
        </p:nvSpPr>
        <p:spPr>
          <a:xfrm>
            <a:off x="2051720" y="3501008"/>
            <a:ext cx="2592288" cy="72008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Balanceador L2-L7</a:t>
            </a:r>
            <a:endParaRPr lang="es-ES" dirty="0"/>
          </a:p>
        </p:txBody>
      </p:sp>
      <p:cxnSp>
        <p:nvCxnSpPr>
          <p:cNvPr id="13" name="12 Conector recto"/>
          <p:cNvCxnSpPr/>
          <p:nvPr/>
        </p:nvCxnSpPr>
        <p:spPr>
          <a:xfrm>
            <a:off x="611560" y="4653136"/>
            <a:ext cx="34563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 flipV="1">
            <a:off x="971600" y="4653136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flipV="1">
            <a:off x="1835696" y="4653136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 flipV="1">
            <a:off x="2915816" y="4653136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"/>
          <p:cNvCxnSpPr/>
          <p:nvPr/>
        </p:nvCxnSpPr>
        <p:spPr>
          <a:xfrm flipV="1">
            <a:off x="3347864" y="422108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CuadroTexto"/>
          <p:cNvSpPr txBox="1"/>
          <p:nvPr/>
        </p:nvSpPr>
        <p:spPr>
          <a:xfrm>
            <a:off x="3347864" y="2854677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VIP servicio SMTP anunciada con prioridad 10</a:t>
            </a:r>
            <a:endParaRPr lang="es-ES" dirty="0"/>
          </a:p>
        </p:txBody>
      </p:sp>
      <p:sp>
        <p:nvSpPr>
          <p:cNvPr id="21" name="20 CuadroTexto"/>
          <p:cNvSpPr txBox="1"/>
          <p:nvPr/>
        </p:nvSpPr>
        <p:spPr>
          <a:xfrm>
            <a:off x="251520" y="429309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LAN servidores SMTP</a:t>
            </a:r>
            <a:endParaRPr lang="es-ES" dirty="0"/>
          </a:p>
        </p:txBody>
      </p:sp>
      <p:cxnSp>
        <p:nvCxnSpPr>
          <p:cNvPr id="23" name="22 Conector recto"/>
          <p:cNvCxnSpPr>
            <a:endCxn id="22" idx="3"/>
          </p:cNvCxnSpPr>
          <p:nvPr/>
        </p:nvCxnSpPr>
        <p:spPr>
          <a:xfrm flipV="1">
            <a:off x="3347864" y="2780928"/>
            <a:ext cx="72008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CuadroTexto"/>
          <p:cNvSpPr txBox="1"/>
          <p:nvPr/>
        </p:nvSpPr>
        <p:spPr>
          <a:xfrm>
            <a:off x="1907704" y="2780928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Peticion</a:t>
            </a:r>
            <a:r>
              <a:rPr lang="es-ES" dirty="0" smtClean="0"/>
              <a:t> SMTP</a:t>
            </a:r>
            <a:endParaRPr lang="es-ES" dirty="0"/>
          </a:p>
        </p:txBody>
      </p:sp>
      <p:sp>
        <p:nvSpPr>
          <p:cNvPr id="22" name="21 Cilindro"/>
          <p:cNvSpPr/>
          <p:nvPr/>
        </p:nvSpPr>
        <p:spPr>
          <a:xfrm>
            <a:off x="2771800" y="2132856"/>
            <a:ext cx="1296144" cy="64807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Router</a:t>
            </a:r>
            <a:r>
              <a:rPr lang="es-ES" dirty="0" smtClean="0"/>
              <a:t> sede A</a:t>
            </a:r>
            <a:endParaRPr lang="es-ES" dirty="0"/>
          </a:p>
        </p:txBody>
      </p:sp>
      <p:sp>
        <p:nvSpPr>
          <p:cNvPr id="29" name="28 Cilindro"/>
          <p:cNvSpPr/>
          <p:nvPr/>
        </p:nvSpPr>
        <p:spPr>
          <a:xfrm>
            <a:off x="7236296" y="2132856"/>
            <a:ext cx="1296144" cy="64807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Router</a:t>
            </a:r>
            <a:r>
              <a:rPr lang="es-ES" dirty="0" smtClean="0"/>
              <a:t> sede B</a:t>
            </a:r>
            <a:endParaRPr lang="es-ES" dirty="0"/>
          </a:p>
        </p:txBody>
      </p:sp>
      <p:sp>
        <p:nvSpPr>
          <p:cNvPr id="30" name="29 Cubo"/>
          <p:cNvSpPr/>
          <p:nvPr/>
        </p:nvSpPr>
        <p:spPr>
          <a:xfrm>
            <a:off x="6444208" y="3501008"/>
            <a:ext cx="2592288" cy="72008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Balanceador L2-L7</a:t>
            </a:r>
            <a:endParaRPr lang="es-ES" dirty="0"/>
          </a:p>
        </p:txBody>
      </p:sp>
      <p:pic>
        <p:nvPicPr>
          <p:cNvPr id="3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5157192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6269" y="5157192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5163269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5" name="34 Conector recto"/>
          <p:cNvCxnSpPr/>
          <p:nvPr/>
        </p:nvCxnSpPr>
        <p:spPr>
          <a:xfrm>
            <a:off x="5652120" y="4653136"/>
            <a:ext cx="34563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"/>
          <p:cNvCxnSpPr/>
          <p:nvPr/>
        </p:nvCxnSpPr>
        <p:spPr>
          <a:xfrm flipV="1">
            <a:off x="6012160" y="4653136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"/>
          <p:cNvCxnSpPr/>
          <p:nvPr/>
        </p:nvCxnSpPr>
        <p:spPr>
          <a:xfrm flipV="1">
            <a:off x="6876256" y="4653136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recto"/>
          <p:cNvCxnSpPr/>
          <p:nvPr/>
        </p:nvCxnSpPr>
        <p:spPr>
          <a:xfrm flipV="1">
            <a:off x="7956376" y="4653136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recto"/>
          <p:cNvCxnSpPr/>
          <p:nvPr/>
        </p:nvCxnSpPr>
        <p:spPr>
          <a:xfrm flipV="1">
            <a:off x="8388424" y="422108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CuadroTexto"/>
          <p:cNvSpPr txBox="1"/>
          <p:nvPr/>
        </p:nvSpPr>
        <p:spPr>
          <a:xfrm>
            <a:off x="5292080" y="429309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LAN servidores SMTP</a:t>
            </a:r>
            <a:endParaRPr lang="es-ES" dirty="0"/>
          </a:p>
        </p:txBody>
      </p:sp>
      <p:cxnSp>
        <p:nvCxnSpPr>
          <p:cNvPr id="41" name="40 Conector recto"/>
          <p:cNvCxnSpPr/>
          <p:nvPr/>
        </p:nvCxnSpPr>
        <p:spPr>
          <a:xfrm flipV="1">
            <a:off x="7956376" y="2780928"/>
            <a:ext cx="72008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41 CuadroTexto"/>
          <p:cNvSpPr txBox="1"/>
          <p:nvPr/>
        </p:nvSpPr>
        <p:spPr>
          <a:xfrm>
            <a:off x="6156176" y="2852936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VIP servicio SMTP anunciada con prioridad 20</a:t>
            </a:r>
            <a:endParaRPr lang="es-ES" dirty="0"/>
          </a:p>
        </p:txBody>
      </p:sp>
      <p:sp>
        <p:nvSpPr>
          <p:cNvPr id="26" name="25 Forma libre"/>
          <p:cNvSpPr/>
          <p:nvPr/>
        </p:nvSpPr>
        <p:spPr>
          <a:xfrm rot="442336">
            <a:off x="2215467" y="1497756"/>
            <a:ext cx="680617" cy="3718474"/>
          </a:xfrm>
          <a:custGeom>
            <a:avLst/>
            <a:gdLst>
              <a:gd name="connsiteX0" fmla="*/ 873457 w 1005385"/>
              <a:gd name="connsiteY0" fmla="*/ 0 h 2251881"/>
              <a:gd name="connsiteX1" fmla="*/ 859809 w 1005385"/>
              <a:gd name="connsiteY1" fmla="*/ 1446663 h 2251881"/>
              <a:gd name="connsiteX2" fmla="*/ 0 w 1005385"/>
              <a:gd name="connsiteY2" fmla="*/ 2251881 h 2251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5385" h="2251881">
                <a:moveTo>
                  <a:pt x="873457" y="0"/>
                </a:moveTo>
                <a:cubicBezTo>
                  <a:pt x="939421" y="535675"/>
                  <a:pt x="1005385" y="1071350"/>
                  <a:pt x="859809" y="1446663"/>
                </a:cubicBezTo>
                <a:cubicBezTo>
                  <a:pt x="714233" y="1821976"/>
                  <a:pt x="95534" y="2195015"/>
                  <a:pt x="0" y="2251881"/>
                </a:cubicBezTo>
              </a:path>
            </a:pathLst>
          </a:custGeom>
          <a:ln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42 Forma libre"/>
          <p:cNvSpPr/>
          <p:nvPr/>
        </p:nvSpPr>
        <p:spPr>
          <a:xfrm>
            <a:off x="3347864" y="1484784"/>
            <a:ext cx="5400599" cy="3600400"/>
          </a:xfrm>
          <a:custGeom>
            <a:avLst/>
            <a:gdLst>
              <a:gd name="connsiteX0" fmla="*/ 0 w 5106538"/>
              <a:gd name="connsiteY0" fmla="*/ 25021 h 3860042"/>
              <a:gd name="connsiteX1" fmla="*/ 4490114 w 5106538"/>
              <a:gd name="connsiteY1" fmla="*/ 639170 h 3860042"/>
              <a:gd name="connsiteX2" fmla="*/ 3698544 w 5106538"/>
              <a:gd name="connsiteY2" fmla="*/ 3860042 h 3860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06538" h="3860042">
                <a:moveTo>
                  <a:pt x="0" y="25021"/>
                </a:moveTo>
                <a:cubicBezTo>
                  <a:pt x="1936845" y="12510"/>
                  <a:pt x="3873690" y="0"/>
                  <a:pt x="4490114" y="639170"/>
                </a:cubicBezTo>
                <a:cubicBezTo>
                  <a:pt x="5106538" y="1278340"/>
                  <a:pt x="4402541" y="2569191"/>
                  <a:pt x="3698544" y="3860042"/>
                </a:cubicBezTo>
              </a:path>
            </a:pathLst>
          </a:custGeom>
          <a:ln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CuadroTexto"/>
          <p:cNvSpPr txBox="1"/>
          <p:nvPr/>
        </p:nvSpPr>
        <p:spPr>
          <a:xfrm>
            <a:off x="3995936" y="1412776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Peticion</a:t>
            </a:r>
            <a:r>
              <a:rPr lang="es-ES" dirty="0" smtClean="0"/>
              <a:t> SMTP</a:t>
            </a:r>
            <a:endParaRPr lang="es-ES" dirty="0"/>
          </a:p>
        </p:txBody>
      </p:sp>
      <p:sp>
        <p:nvSpPr>
          <p:cNvPr id="45" name="44 Nube"/>
          <p:cNvSpPr/>
          <p:nvPr/>
        </p:nvSpPr>
        <p:spPr>
          <a:xfrm>
            <a:off x="899592" y="1052736"/>
            <a:ext cx="2808312" cy="57606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Usuario o pasarela externa</a:t>
            </a:r>
            <a:endParaRPr lang="es-E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Tiempo de respuesta y ejecución SMTP</a:t>
            </a:r>
            <a:endParaRPr lang="es-ES" dirty="0"/>
          </a:p>
        </p:txBody>
      </p:sp>
      <p:graphicFrame>
        <p:nvGraphicFramePr>
          <p:cNvPr id="46" name="45 Gráfico"/>
          <p:cNvGraphicFramePr/>
          <p:nvPr/>
        </p:nvGraphicFramePr>
        <p:xfrm>
          <a:off x="611560" y="1397000"/>
          <a:ext cx="799288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Tiempo de respuesta y ejecución SMTP</a:t>
            </a:r>
            <a:endParaRPr lang="es-ES" dirty="0"/>
          </a:p>
        </p:txBody>
      </p:sp>
      <p:graphicFrame>
        <p:nvGraphicFramePr>
          <p:cNvPr id="46" name="45 Gráfico"/>
          <p:cNvGraphicFramePr/>
          <p:nvPr/>
        </p:nvGraphicFramePr>
        <p:xfrm>
          <a:off x="611560" y="1397000"/>
          <a:ext cx="799288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Diagrama escalera MDA 1</a:t>
            </a:r>
            <a:endParaRPr lang="es-ES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3491880" y="1710100"/>
            <a:ext cx="0" cy="5147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"/>
          <p:cNvCxnSpPr/>
          <p:nvPr/>
        </p:nvCxnSpPr>
        <p:spPr>
          <a:xfrm>
            <a:off x="5580112" y="1710100"/>
            <a:ext cx="0" cy="5147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2699792" y="127805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Pasarela SMTP</a:t>
            </a:r>
            <a:endParaRPr lang="es-E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292080" y="126876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MDA</a:t>
            </a:r>
            <a:endParaRPr lang="es-ES" dirty="0"/>
          </a:p>
        </p:txBody>
      </p:sp>
      <p:cxnSp>
        <p:nvCxnSpPr>
          <p:cNvPr id="16" name="15 Conector recto de flecha"/>
          <p:cNvCxnSpPr/>
          <p:nvPr/>
        </p:nvCxnSpPr>
        <p:spPr>
          <a:xfrm>
            <a:off x="3491880" y="1998132"/>
            <a:ext cx="208823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CuadroTexto"/>
          <p:cNvSpPr txBox="1"/>
          <p:nvPr/>
        </p:nvSpPr>
        <p:spPr>
          <a:xfrm>
            <a:off x="3707904" y="1754232"/>
            <a:ext cx="16561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Establecimiento de conexión y proceso de autentificación</a:t>
            </a:r>
            <a:endParaRPr lang="es-ES" sz="1400" dirty="0"/>
          </a:p>
        </p:txBody>
      </p:sp>
      <p:cxnSp>
        <p:nvCxnSpPr>
          <p:cNvPr id="27" name="26 Conector recto de flecha"/>
          <p:cNvCxnSpPr/>
          <p:nvPr/>
        </p:nvCxnSpPr>
        <p:spPr>
          <a:xfrm flipH="1">
            <a:off x="3491880" y="2492896"/>
            <a:ext cx="2096616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CuadroTexto"/>
          <p:cNvSpPr txBox="1"/>
          <p:nvPr/>
        </p:nvSpPr>
        <p:spPr>
          <a:xfrm>
            <a:off x="4211960" y="2492896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ACK</a:t>
            </a:r>
            <a:endParaRPr lang="es-ES" sz="1400" dirty="0"/>
          </a:p>
        </p:txBody>
      </p:sp>
      <p:cxnSp>
        <p:nvCxnSpPr>
          <p:cNvPr id="29" name="28 Conector recto de flecha"/>
          <p:cNvCxnSpPr/>
          <p:nvPr/>
        </p:nvCxnSpPr>
        <p:spPr>
          <a:xfrm>
            <a:off x="3491880" y="3356992"/>
            <a:ext cx="208823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CuadroTexto"/>
          <p:cNvSpPr txBox="1"/>
          <p:nvPr/>
        </p:nvSpPr>
        <p:spPr>
          <a:xfrm>
            <a:off x="3923928" y="3265239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Envío de correo</a:t>
            </a:r>
            <a:endParaRPr lang="es-ES" sz="1400" dirty="0"/>
          </a:p>
        </p:txBody>
      </p:sp>
      <p:cxnSp>
        <p:nvCxnSpPr>
          <p:cNvPr id="35" name="34 Conector recto de flecha"/>
          <p:cNvCxnSpPr/>
          <p:nvPr/>
        </p:nvCxnSpPr>
        <p:spPr>
          <a:xfrm>
            <a:off x="5580112" y="3829396"/>
            <a:ext cx="0" cy="3916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 de flecha"/>
          <p:cNvCxnSpPr/>
          <p:nvPr/>
        </p:nvCxnSpPr>
        <p:spPr>
          <a:xfrm flipH="1">
            <a:off x="3491880" y="4221088"/>
            <a:ext cx="2096616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41 CuadroTexto"/>
          <p:cNvSpPr txBox="1"/>
          <p:nvPr/>
        </p:nvSpPr>
        <p:spPr>
          <a:xfrm>
            <a:off x="3995936" y="4345940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ACK y cierre conexión</a:t>
            </a:r>
            <a:endParaRPr lang="es-ES" sz="1400" dirty="0"/>
          </a:p>
        </p:txBody>
      </p:sp>
      <p:sp>
        <p:nvSpPr>
          <p:cNvPr id="25" name="24 CuadroTexto"/>
          <p:cNvSpPr txBox="1"/>
          <p:nvPr/>
        </p:nvSpPr>
        <p:spPr>
          <a:xfrm>
            <a:off x="5652120" y="3789040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Almacenamiento temporal del correo</a:t>
            </a:r>
            <a:endParaRPr lang="es-ES" sz="1400" dirty="0"/>
          </a:p>
        </p:txBody>
      </p:sp>
      <p:cxnSp>
        <p:nvCxnSpPr>
          <p:cNvPr id="30" name="29 Conector recto de flecha"/>
          <p:cNvCxnSpPr/>
          <p:nvPr/>
        </p:nvCxnSpPr>
        <p:spPr>
          <a:xfrm>
            <a:off x="5580112" y="4293096"/>
            <a:ext cx="0" cy="20882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32 CuadroTexto"/>
          <p:cNvSpPr txBox="1"/>
          <p:nvPr/>
        </p:nvSpPr>
        <p:spPr>
          <a:xfrm>
            <a:off x="5652120" y="5157192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Análisis AV y </a:t>
            </a:r>
            <a:r>
              <a:rPr lang="es-ES" sz="1400" dirty="0" err="1" smtClean="0"/>
              <a:t>Antispam</a:t>
            </a:r>
            <a:endParaRPr lang="es-ES" sz="1400" dirty="0"/>
          </a:p>
        </p:txBody>
      </p:sp>
      <p:sp>
        <p:nvSpPr>
          <p:cNvPr id="38" name="37 CuadroTexto"/>
          <p:cNvSpPr txBox="1"/>
          <p:nvPr/>
        </p:nvSpPr>
        <p:spPr>
          <a:xfrm>
            <a:off x="5796136" y="6093296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Correo listo para enviar a Buzón.</a:t>
            </a:r>
            <a:endParaRPr lang="es-ES" sz="1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Diagrama escalera MDA2</a:t>
            </a:r>
            <a:endParaRPr lang="es-ES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1907704" y="1710100"/>
            <a:ext cx="0" cy="5147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"/>
          <p:cNvCxnSpPr/>
          <p:nvPr/>
        </p:nvCxnSpPr>
        <p:spPr>
          <a:xfrm>
            <a:off x="3995936" y="1710100"/>
            <a:ext cx="0" cy="5147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6084168" y="1710100"/>
            <a:ext cx="0" cy="5147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1547664" y="112474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MDA</a:t>
            </a:r>
            <a:endParaRPr lang="es-E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2987824" y="112474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Servicio de Directorio</a:t>
            </a:r>
            <a:endParaRPr lang="es-E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796136" y="112474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Buzón</a:t>
            </a:r>
            <a:endParaRPr lang="es-ES" dirty="0"/>
          </a:p>
        </p:txBody>
      </p:sp>
      <p:cxnSp>
        <p:nvCxnSpPr>
          <p:cNvPr id="16" name="15 Conector recto de flecha"/>
          <p:cNvCxnSpPr/>
          <p:nvPr/>
        </p:nvCxnSpPr>
        <p:spPr>
          <a:xfrm>
            <a:off x="1907704" y="1844824"/>
            <a:ext cx="208823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CuadroTexto"/>
          <p:cNvSpPr txBox="1"/>
          <p:nvPr/>
        </p:nvSpPr>
        <p:spPr>
          <a:xfrm>
            <a:off x="2123728" y="2060848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Establecimiento de conexión</a:t>
            </a:r>
            <a:endParaRPr lang="es-ES" sz="1400" dirty="0"/>
          </a:p>
        </p:txBody>
      </p:sp>
      <p:sp>
        <p:nvSpPr>
          <p:cNvPr id="19" name="18 CuadroTexto"/>
          <p:cNvSpPr txBox="1"/>
          <p:nvPr/>
        </p:nvSpPr>
        <p:spPr>
          <a:xfrm>
            <a:off x="2483768" y="2924944"/>
            <a:ext cx="16561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Consulta de atributos de </a:t>
            </a:r>
            <a:r>
              <a:rPr lang="es-ES" sz="1400" dirty="0" err="1" smtClean="0"/>
              <a:t>mailhost</a:t>
            </a:r>
            <a:endParaRPr lang="es-ES" sz="1400" dirty="0"/>
          </a:p>
        </p:txBody>
      </p:sp>
      <p:cxnSp>
        <p:nvCxnSpPr>
          <p:cNvPr id="21" name="20 Conector recto de flecha"/>
          <p:cNvCxnSpPr/>
          <p:nvPr/>
        </p:nvCxnSpPr>
        <p:spPr>
          <a:xfrm>
            <a:off x="3995936" y="3447584"/>
            <a:ext cx="0" cy="3916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CuadroTexto"/>
          <p:cNvSpPr txBox="1"/>
          <p:nvPr/>
        </p:nvSpPr>
        <p:spPr>
          <a:xfrm>
            <a:off x="4067944" y="3356992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Búsqueda en BBDD de autentificación</a:t>
            </a:r>
            <a:endParaRPr lang="es-ES" sz="1400" dirty="0"/>
          </a:p>
        </p:txBody>
      </p:sp>
      <p:cxnSp>
        <p:nvCxnSpPr>
          <p:cNvPr id="27" name="26 Conector recto de flecha"/>
          <p:cNvCxnSpPr/>
          <p:nvPr/>
        </p:nvCxnSpPr>
        <p:spPr>
          <a:xfrm flipH="1">
            <a:off x="1907704" y="3879632"/>
            <a:ext cx="2096616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CuadroTexto"/>
          <p:cNvSpPr txBox="1"/>
          <p:nvPr/>
        </p:nvSpPr>
        <p:spPr>
          <a:xfrm>
            <a:off x="2627784" y="3807624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ACK</a:t>
            </a:r>
            <a:endParaRPr lang="es-ES" sz="1400" dirty="0"/>
          </a:p>
        </p:txBody>
      </p:sp>
      <p:cxnSp>
        <p:nvCxnSpPr>
          <p:cNvPr id="29" name="28 Conector recto de flecha"/>
          <p:cNvCxnSpPr/>
          <p:nvPr/>
        </p:nvCxnSpPr>
        <p:spPr>
          <a:xfrm>
            <a:off x="1907704" y="5229200"/>
            <a:ext cx="417646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CuadroTexto"/>
          <p:cNvSpPr txBox="1"/>
          <p:nvPr/>
        </p:nvSpPr>
        <p:spPr>
          <a:xfrm>
            <a:off x="2411760" y="5445224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Envío de correo</a:t>
            </a:r>
            <a:endParaRPr lang="es-ES" sz="1400" dirty="0"/>
          </a:p>
        </p:txBody>
      </p:sp>
      <p:cxnSp>
        <p:nvCxnSpPr>
          <p:cNvPr id="35" name="34 Conector recto de flecha"/>
          <p:cNvCxnSpPr/>
          <p:nvPr/>
        </p:nvCxnSpPr>
        <p:spPr>
          <a:xfrm>
            <a:off x="6084168" y="5733256"/>
            <a:ext cx="0" cy="3916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35 CuadroTexto"/>
          <p:cNvSpPr txBox="1"/>
          <p:nvPr/>
        </p:nvSpPr>
        <p:spPr>
          <a:xfrm>
            <a:off x="6156176" y="5570656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Escritura del correo en el buzón.</a:t>
            </a:r>
            <a:endParaRPr lang="es-ES" sz="1400" dirty="0"/>
          </a:p>
        </p:txBody>
      </p:sp>
      <p:cxnSp>
        <p:nvCxnSpPr>
          <p:cNvPr id="37" name="36 Conector recto de flecha"/>
          <p:cNvCxnSpPr/>
          <p:nvPr/>
        </p:nvCxnSpPr>
        <p:spPr>
          <a:xfrm flipH="1">
            <a:off x="1907704" y="6093296"/>
            <a:ext cx="4176464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41 CuadroTexto"/>
          <p:cNvSpPr txBox="1"/>
          <p:nvPr/>
        </p:nvSpPr>
        <p:spPr>
          <a:xfrm>
            <a:off x="2411760" y="6218148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ACK y cierre conexión</a:t>
            </a:r>
            <a:endParaRPr lang="es-ES" sz="1400" dirty="0"/>
          </a:p>
        </p:txBody>
      </p:sp>
      <p:cxnSp>
        <p:nvCxnSpPr>
          <p:cNvPr id="25" name="24 Conector recto de flecha"/>
          <p:cNvCxnSpPr/>
          <p:nvPr/>
        </p:nvCxnSpPr>
        <p:spPr>
          <a:xfrm flipH="1">
            <a:off x="1907704" y="2348880"/>
            <a:ext cx="2096616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CuadroTexto"/>
          <p:cNvSpPr txBox="1"/>
          <p:nvPr/>
        </p:nvSpPr>
        <p:spPr>
          <a:xfrm>
            <a:off x="2627784" y="2708920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ACK</a:t>
            </a:r>
            <a:endParaRPr lang="es-ES" sz="1400" dirty="0"/>
          </a:p>
        </p:txBody>
      </p:sp>
      <p:cxnSp>
        <p:nvCxnSpPr>
          <p:cNvPr id="32" name="31 Conector recto de flecha"/>
          <p:cNvCxnSpPr/>
          <p:nvPr/>
        </p:nvCxnSpPr>
        <p:spPr>
          <a:xfrm>
            <a:off x="1907704" y="3015536"/>
            <a:ext cx="208823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recto de flecha"/>
          <p:cNvCxnSpPr/>
          <p:nvPr/>
        </p:nvCxnSpPr>
        <p:spPr>
          <a:xfrm>
            <a:off x="1907704" y="4581128"/>
            <a:ext cx="417646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CuadroTexto"/>
          <p:cNvSpPr txBox="1"/>
          <p:nvPr/>
        </p:nvSpPr>
        <p:spPr>
          <a:xfrm>
            <a:off x="4211960" y="4221088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Establecimiento de conexión</a:t>
            </a:r>
            <a:endParaRPr lang="es-ES" sz="1400" dirty="0"/>
          </a:p>
        </p:txBody>
      </p:sp>
      <p:cxnSp>
        <p:nvCxnSpPr>
          <p:cNvPr id="40" name="39 Conector recto de flecha"/>
          <p:cNvCxnSpPr/>
          <p:nvPr/>
        </p:nvCxnSpPr>
        <p:spPr>
          <a:xfrm flipH="1">
            <a:off x="1907704" y="5013176"/>
            <a:ext cx="417646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CuadroTexto"/>
          <p:cNvSpPr txBox="1"/>
          <p:nvPr/>
        </p:nvSpPr>
        <p:spPr>
          <a:xfrm>
            <a:off x="2780184" y="4849415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ACK</a:t>
            </a:r>
            <a:endParaRPr lang="es-ES" sz="1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Esquema MDA balanceado 1</a:t>
            </a:r>
            <a:endParaRPr lang="es-E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5373216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9845" y="5373216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5379293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5379293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9 Conector recto"/>
          <p:cNvCxnSpPr>
            <a:stCxn id="7" idx="3"/>
            <a:endCxn id="8" idx="1"/>
          </p:cNvCxnSpPr>
          <p:nvPr/>
        </p:nvCxnSpPr>
        <p:spPr>
          <a:xfrm>
            <a:off x="4853955" y="5988323"/>
            <a:ext cx="1662261" cy="0"/>
          </a:xfrm>
          <a:prstGeom prst="line">
            <a:avLst/>
          </a:prstGeom>
          <a:ln>
            <a:prstDash val="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10 Cubo"/>
          <p:cNvSpPr/>
          <p:nvPr/>
        </p:nvSpPr>
        <p:spPr>
          <a:xfrm>
            <a:off x="3275856" y="3717032"/>
            <a:ext cx="2592288" cy="72008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Balanceador L2-L7</a:t>
            </a:r>
            <a:endParaRPr lang="es-ES" dirty="0"/>
          </a:p>
        </p:txBody>
      </p:sp>
      <p:cxnSp>
        <p:nvCxnSpPr>
          <p:cNvPr id="13" name="12 Conector recto"/>
          <p:cNvCxnSpPr/>
          <p:nvPr/>
        </p:nvCxnSpPr>
        <p:spPr>
          <a:xfrm>
            <a:off x="1835696" y="4869160"/>
            <a:ext cx="54726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 flipV="1">
            <a:off x="2195736" y="486916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flipV="1">
            <a:off x="3059832" y="486916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 flipV="1">
            <a:off x="4139952" y="486916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 flipV="1">
            <a:off x="7092280" y="486916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"/>
          <p:cNvCxnSpPr/>
          <p:nvPr/>
        </p:nvCxnSpPr>
        <p:spPr>
          <a:xfrm flipV="1">
            <a:off x="4572000" y="4437112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CuadroTexto"/>
          <p:cNvSpPr txBox="1"/>
          <p:nvPr/>
        </p:nvSpPr>
        <p:spPr>
          <a:xfrm>
            <a:off x="4788024" y="306896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VIP servicio MDA</a:t>
            </a:r>
            <a:endParaRPr lang="es-ES" dirty="0"/>
          </a:p>
        </p:txBody>
      </p:sp>
      <p:sp>
        <p:nvSpPr>
          <p:cNvPr id="21" name="20 CuadroTexto"/>
          <p:cNvSpPr txBox="1"/>
          <p:nvPr/>
        </p:nvSpPr>
        <p:spPr>
          <a:xfrm>
            <a:off x="5436096" y="450912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LAN servidores MDA</a:t>
            </a:r>
            <a:endParaRPr lang="es-ES" dirty="0"/>
          </a:p>
        </p:txBody>
      </p:sp>
      <p:cxnSp>
        <p:nvCxnSpPr>
          <p:cNvPr id="23" name="22 Conector recto"/>
          <p:cNvCxnSpPr/>
          <p:nvPr/>
        </p:nvCxnSpPr>
        <p:spPr>
          <a:xfrm flipV="1">
            <a:off x="4572000" y="3284984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Forma libre"/>
          <p:cNvSpPr/>
          <p:nvPr/>
        </p:nvSpPr>
        <p:spPr>
          <a:xfrm rot="442336">
            <a:off x="3399810" y="2331455"/>
            <a:ext cx="1192251" cy="3131196"/>
          </a:xfrm>
          <a:custGeom>
            <a:avLst/>
            <a:gdLst>
              <a:gd name="connsiteX0" fmla="*/ 873457 w 1005385"/>
              <a:gd name="connsiteY0" fmla="*/ 0 h 2251881"/>
              <a:gd name="connsiteX1" fmla="*/ 859809 w 1005385"/>
              <a:gd name="connsiteY1" fmla="*/ 1446663 h 2251881"/>
              <a:gd name="connsiteX2" fmla="*/ 0 w 1005385"/>
              <a:gd name="connsiteY2" fmla="*/ 2251881 h 2251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5385" h="2251881">
                <a:moveTo>
                  <a:pt x="873457" y="0"/>
                </a:moveTo>
                <a:cubicBezTo>
                  <a:pt x="939421" y="535675"/>
                  <a:pt x="1005385" y="1071350"/>
                  <a:pt x="859809" y="1446663"/>
                </a:cubicBezTo>
                <a:cubicBezTo>
                  <a:pt x="714233" y="1821976"/>
                  <a:pt x="95534" y="2195015"/>
                  <a:pt x="0" y="2251881"/>
                </a:cubicBezTo>
              </a:path>
            </a:pathLst>
          </a:custGeom>
          <a:ln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26 CuadroTexto"/>
          <p:cNvSpPr txBox="1"/>
          <p:nvPr/>
        </p:nvSpPr>
        <p:spPr>
          <a:xfrm>
            <a:off x="3131840" y="2996952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Peticion</a:t>
            </a:r>
            <a:r>
              <a:rPr lang="es-ES" dirty="0" smtClean="0"/>
              <a:t> MDA</a:t>
            </a:r>
            <a:endParaRPr lang="es-ES" dirty="0"/>
          </a:p>
        </p:txBody>
      </p:sp>
      <p:cxnSp>
        <p:nvCxnSpPr>
          <p:cNvPr id="22" name="21 Conector recto"/>
          <p:cNvCxnSpPr/>
          <p:nvPr/>
        </p:nvCxnSpPr>
        <p:spPr>
          <a:xfrm>
            <a:off x="2267744" y="2852936"/>
            <a:ext cx="54726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 flipV="1">
            <a:off x="2627784" y="242088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"/>
          <p:cNvCxnSpPr/>
          <p:nvPr/>
        </p:nvCxnSpPr>
        <p:spPr>
          <a:xfrm flipV="1">
            <a:off x="3491880" y="242088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 flipV="1">
            <a:off x="4572000" y="2852936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"/>
          <p:cNvCxnSpPr/>
          <p:nvPr/>
        </p:nvCxnSpPr>
        <p:spPr>
          <a:xfrm flipV="1">
            <a:off x="7524328" y="242088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"/>
          <p:cNvCxnSpPr/>
          <p:nvPr/>
        </p:nvCxnSpPr>
        <p:spPr>
          <a:xfrm flipV="1">
            <a:off x="5004048" y="242088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CuadroTexto"/>
          <p:cNvSpPr txBox="1"/>
          <p:nvPr/>
        </p:nvSpPr>
        <p:spPr>
          <a:xfrm>
            <a:off x="6804248" y="2996952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LAN servidores SMTP</a:t>
            </a:r>
            <a:endParaRPr lang="es-ES" dirty="0"/>
          </a:p>
        </p:txBody>
      </p:sp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1262683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7917" y="1262683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1268760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1268760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2" name="41 Conector recto"/>
          <p:cNvCxnSpPr>
            <a:stCxn id="40" idx="3"/>
            <a:endCxn id="41" idx="1"/>
          </p:cNvCxnSpPr>
          <p:nvPr/>
        </p:nvCxnSpPr>
        <p:spPr>
          <a:xfrm>
            <a:off x="5502027" y="1877790"/>
            <a:ext cx="1662261" cy="0"/>
          </a:xfrm>
          <a:prstGeom prst="line">
            <a:avLst/>
          </a:prstGeom>
          <a:ln>
            <a:prstDash val="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Esquema MDA balanceado 2</a:t>
            </a:r>
            <a:endParaRPr lang="es-E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373216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1693" y="5373216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5379293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10 Cubo"/>
          <p:cNvSpPr/>
          <p:nvPr/>
        </p:nvSpPr>
        <p:spPr>
          <a:xfrm>
            <a:off x="683568" y="3717032"/>
            <a:ext cx="2592288" cy="72008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Balanceador L2-L7</a:t>
            </a:r>
            <a:endParaRPr lang="es-ES" dirty="0"/>
          </a:p>
        </p:txBody>
      </p:sp>
      <p:cxnSp>
        <p:nvCxnSpPr>
          <p:cNvPr id="13" name="12 Conector recto"/>
          <p:cNvCxnSpPr/>
          <p:nvPr/>
        </p:nvCxnSpPr>
        <p:spPr>
          <a:xfrm>
            <a:off x="467544" y="4869160"/>
            <a:ext cx="23762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 flipV="1">
            <a:off x="827584" y="486916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flipV="1">
            <a:off x="1691680" y="486916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 flipV="1">
            <a:off x="2771800" y="486916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"/>
          <p:cNvCxnSpPr/>
          <p:nvPr/>
        </p:nvCxnSpPr>
        <p:spPr>
          <a:xfrm flipV="1">
            <a:off x="1979712" y="4437112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CuadroTexto"/>
          <p:cNvSpPr txBox="1"/>
          <p:nvPr/>
        </p:nvSpPr>
        <p:spPr>
          <a:xfrm>
            <a:off x="2843808" y="314096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VIP servicio MDA</a:t>
            </a:r>
            <a:endParaRPr lang="es-ES" dirty="0"/>
          </a:p>
        </p:txBody>
      </p:sp>
      <p:sp>
        <p:nvSpPr>
          <p:cNvPr id="21" name="20 CuadroTexto"/>
          <p:cNvSpPr txBox="1"/>
          <p:nvPr/>
        </p:nvSpPr>
        <p:spPr>
          <a:xfrm>
            <a:off x="2843808" y="450912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LAN servidores MDA</a:t>
            </a:r>
            <a:endParaRPr lang="es-ES" dirty="0"/>
          </a:p>
        </p:txBody>
      </p:sp>
      <p:cxnSp>
        <p:nvCxnSpPr>
          <p:cNvPr id="23" name="22 Conector recto"/>
          <p:cNvCxnSpPr/>
          <p:nvPr/>
        </p:nvCxnSpPr>
        <p:spPr>
          <a:xfrm flipV="1">
            <a:off x="2699792" y="3284984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Forma libre"/>
          <p:cNvSpPr/>
          <p:nvPr/>
        </p:nvSpPr>
        <p:spPr>
          <a:xfrm rot="442336">
            <a:off x="1023547" y="2340422"/>
            <a:ext cx="1192251" cy="3131196"/>
          </a:xfrm>
          <a:custGeom>
            <a:avLst/>
            <a:gdLst>
              <a:gd name="connsiteX0" fmla="*/ 873457 w 1005385"/>
              <a:gd name="connsiteY0" fmla="*/ 0 h 2251881"/>
              <a:gd name="connsiteX1" fmla="*/ 859809 w 1005385"/>
              <a:gd name="connsiteY1" fmla="*/ 1446663 h 2251881"/>
              <a:gd name="connsiteX2" fmla="*/ 0 w 1005385"/>
              <a:gd name="connsiteY2" fmla="*/ 2251881 h 2251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5385" h="2251881">
                <a:moveTo>
                  <a:pt x="873457" y="0"/>
                </a:moveTo>
                <a:cubicBezTo>
                  <a:pt x="939421" y="535675"/>
                  <a:pt x="1005385" y="1071350"/>
                  <a:pt x="859809" y="1446663"/>
                </a:cubicBezTo>
                <a:cubicBezTo>
                  <a:pt x="714233" y="1821976"/>
                  <a:pt x="95534" y="2195015"/>
                  <a:pt x="0" y="2251881"/>
                </a:cubicBezTo>
              </a:path>
            </a:pathLst>
          </a:custGeom>
          <a:ln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26 CuadroTexto"/>
          <p:cNvSpPr txBox="1"/>
          <p:nvPr/>
        </p:nvSpPr>
        <p:spPr>
          <a:xfrm>
            <a:off x="1763688" y="2996952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Peticion</a:t>
            </a:r>
            <a:r>
              <a:rPr lang="es-ES" dirty="0" smtClean="0"/>
              <a:t> MDA</a:t>
            </a:r>
            <a:endParaRPr lang="es-ES" dirty="0"/>
          </a:p>
        </p:txBody>
      </p:sp>
      <p:cxnSp>
        <p:nvCxnSpPr>
          <p:cNvPr id="22" name="21 Conector recto"/>
          <p:cNvCxnSpPr/>
          <p:nvPr/>
        </p:nvCxnSpPr>
        <p:spPr>
          <a:xfrm>
            <a:off x="899592" y="2852936"/>
            <a:ext cx="28083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 flipV="1">
            <a:off x="1259632" y="242088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"/>
          <p:cNvCxnSpPr/>
          <p:nvPr/>
        </p:nvCxnSpPr>
        <p:spPr>
          <a:xfrm flipV="1">
            <a:off x="2123728" y="242088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 flipV="1">
            <a:off x="2699792" y="2852936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"/>
          <p:cNvCxnSpPr/>
          <p:nvPr/>
        </p:nvCxnSpPr>
        <p:spPr>
          <a:xfrm flipV="1">
            <a:off x="3635896" y="242088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CuadroTexto"/>
          <p:cNvSpPr txBox="1"/>
          <p:nvPr/>
        </p:nvSpPr>
        <p:spPr>
          <a:xfrm>
            <a:off x="-36512" y="278092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LAN servidores SMTP</a:t>
            </a:r>
            <a:endParaRPr lang="es-ES" dirty="0"/>
          </a:p>
        </p:txBody>
      </p:sp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262683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9765" y="1262683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1268760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5373216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0245" y="5373216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5379293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42 Cubo"/>
          <p:cNvSpPr/>
          <p:nvPr/>
        </p:nvSpPr>
        <p:spPr>
          <a:xfrm>
            <a:off x="5652120" y="3717032"/>
            <a:ext cx="2592288" cy="72008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Balanceador L2-L7</a:t>
            </a:r>
            <a:endParaRPr lang="es-ES" dirty="0"/>
          </a:p>
        </p:txBody>
      </p:sp>
      <p:cxnSp>
        <p:nvCxnSpPr>
          <p:cNvPr id="44" name="43 Conector recto"/>
          <p:cNvCxnSpPr/>
          <p:nvPr/>
        </p:nvCxnSpPr>
        <p:spPr>
          <a:xfrm>
            <a:off x="5436096" y="4869160"/>
            <a:ext cx="23762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Conector recto"/>
          <p:cNvCxnSpPr/>
          <p:nvPr/>
        </p:nvCxnSpPr>
        <p:spPr>
          <a:xfrm flipV="1">
            <a:off x="5796136" y="486916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Conector recto"/>
          <p:cNvCxnSpPr/>
          <p:nvPr/>
        </p:nvCxnSpPr>
        <p:spPr>
          <a:xfrm flipV="1">
            <a:off x="6660232" y="486916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Conector recto"/>
          <p:cNvCxnSpPr/>
          <p:nvPr/>
        </p:nvCxnSpPr>
        <p:spPr>
          <a:xfrm flipV="1">
            <a:off x="7740352" y="486916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Conector recto"/>
          <p:cNvCxnSpPr/>
          <p:nvPr/>
        </p:nvCxnSpPr>
        <p:spPr>
          <a:xfrm flipV="1">
            <a:off x="6948264" y="4437112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48 CuadroTexto"/>
          <p:cNvSpPr txBox="1"/>
          <p:nvPr/>
        </p:nvSpPr>
        <p:spPr>
          <a:xfrm>
            <a:off x="7380312" y="334770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VIP servicio MDA</a:t>
            </a:r>
            <a:endParaRPr lang="es-ES" dirty="0"/>
          </a:p>
        </p:txBody>
      </p:sp>
      <p:sp>
        <p:nvSpPr>
          <p:cNvPr id="50" name="49 CuadroTexto"/>
          <p:cNvSpPr txBox="1"/>
          <p:nvPr/>
        </p:nvSpPr>
        <p:spPr>
          <a:xfrm>
            <a:off x="7092280" y="450912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LAN servidores MDA</a:t>
            </a:r>
            <a:endParaRPr lang="es-ES" dirty="0"/>
          </a:p>
        </p:txBody>
      </p:sp>
      <p:cxnSp>
        <p:nvCxnSpPr>
          <p:cNvPr id="51" name="50 Conector recto"/>
          <p:cNvCxnSpPr/>
          <p:nvPr/>
        </p:nvCxnSpPr>
        <p:spPr>
          <a:xfrm flipV="1">
            <a:off x="7668344" y="3284984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51 Forma libre"/>
          <p:cNvSpPr/>
          <p:nvPr/>
        </p:nvSpPr>
        <p:spPr>
          <a:xfrm rot="442336" flipH="1">
            <a:off x="7197284" y="2460204"/>
            <a:ext cx="654089" cy="2810656"/>
          </a:xfrm>
          <a:custGeom>
            <a:avLst/>
            <a:gdLst>
              <a:gd name="connsiteX0" fmla="*/ 873457 w 1005385"/>
              <a:gd name="connsiteY0" fmla="*/ 0 h 2251881"/>
              <a:gd name="connsiteX1" fmla="*/ 859809 w 1005385"/>
              <a:gd name="connsiteY1" fmla="*/ 1446663 h 2251881"/>
              <a:gd name="connsiteX2" fmla="*/ 0 w 1005385"/>
              <a:gd name="connsiteY2" fmla="*/ 2251881 h 2251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5385" h="2251881">
                <a:moveTo>
                  <a:pt x="873457" y="0"/>
                </a:moveTo>
                <a:cubicBezTo>
                  <a:pt x="939421" y="535675"/>
                  <a:pt x="1005385" y="1071350"/>
                  <a:pt x="859809" y="1446663"/>
                </a:cubicBezTo>
                <a:cubicBezTo>
                  <a:pt x="714233" y="1821976"/>
                  <a:pt x="95534" y="2195015"/>
                  <a:pt x="0" y="2251881"/>
                </a:cubicBezTo>
              </a:path>
            </a:pathLst>
          </a:custGeom>
          <a:ln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3" name="52 CuadroTexto"/>
          <p:cNvSpPr txBox="1"/>
          <p:nvPr/>
        </p:nvSpPr>
        <p:spPr>
          <a:xfrm>
            <a:off x="6732240" y="2996952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Peticion</a:t>
            </a:r>
            <a:r>
              <a:rPr lang="es-ES" dirty="0" smtClean="0"/>
              <a:t> MDA</a:t>
            </a:r>
            <a:endParaRPr lang="es-ES" dirty="0"/>
          </a:p>
        </p:txBody>
      </p:sp>
      <p:cxnSp>
        <p:nvCxnSpPr>
          <p:cNvPr id="54" name="53 Conector recto"/>
          <p:cNvCxnSpPr/>
          <p:nvPr/>
        </p:nvCxnSpPr>
        <p:spPr>
          <a:xfrm>
            <a:off x="5868144" y="2852936"/>
            <a:ext cx="28083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Conector recto"/>
          <p:cNvCxnSpPr/>
          <p:nvPr/>
        </p:nvCxnSpPr>
        <p:spPr>
          <a:xfrm flipV="1">
            <a:off x="6228184" y="242088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Conector recto"/>
          <p:cNvCxnSpPr/>
          <p:nvPr/>
        </p:nvCxnSpPr>
        <p:spPr>
          <a:xfrm flipV="1">
            <a:off x="7092280" y="242088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Conector recto"/>
          <p:cNvCxnSpPr/>
          <p:nvPr/>
        </p:nvCxnSpPr>
        <p:spPr>
          <a:xfrm flipV="1">
            <a:off x="7668344" y="2852936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57 Conector recto"/>
          <p:cNvCxnSpPr/>
          <p:nvPr/>
        </p:nvCxnSpPr>
        <p:spPr>
          <a:xfrm flipV="1">
            <a:off x="8604448" y="242088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58 CuadroTexto"/>
          <p:cNvSpPr txBox="1"/>
          <p:nvPr/>
        </p:nvSpPr>
        <p:spPr>
          <a:xfrm>
            <a:off x="4932040" y="278092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LAN servidores SMTP</a:t>
            </a:r>
            <a:endParaRPr lang="es-ES" dirty="0"/>
          </a:p>
        </p:txBody>
      </p:sp>
      <p:pic>
        <p:nvPicPr>
          <p:cNvPr id="6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1262683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8317" y="1262683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1268760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" name="62 CuadroTexto"/>
          <p:cNvSpPr txBox="1"/>
          <p:nvPr/>
        </p:nvSpPr>
        <p:spPr>
          <a:xfrm>
            <a:off x="683568" y="648866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Sede A</a:t>
            </a:r>
            <a:endParaRPr lang="es-ES" dirty="0"/>
          </a:p>
        </p:txBody>
      </p:sp>
      <p:sp>
        <p:nvSpPr>
          <p:cNvPr id="64" name="63 CuadroTexto"/>
          <p:cNvSpPr txBox="1"/>
          <p:nvPr/>
        </p:nvSpPr>
        <p:spPr>
          <a:xfrm>
            <a:off x="5940152" y="648866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Sede B</a:t>
            </a:r>
            <a:endParaRPr lang="es-E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Tiempo de respuesta y ejecución MDA</a:t>
            </a:r>
            <a:endParaRPr lang="es-ES" dirty="0"/>
          </a:p>
        </p:txBody>
      </p:sp>
      <p:graphicFrame>
        <p:nvGraphicFramePr>
          <p:cNvPr id="46" name="45 Gráfico"/>
          <p:cNvGraphicFramePr/>
          <p:nvPr/>
        </p:nvGraphicFramePr>
        <p:xfrm>
          <a:off x="611560" y="1397000"/>
          <a:ext cx="799288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Tiempo de respuesta y ejecución MDA</a:t>
            </a:r>
            <a:endParaRPr lang="es-ES" dirty="0"/>
          </a:p>
        </p:txBody>
      </p:sp>
      <p:graphicFrame>
        <p:nvGraphicFramePr>
          <p:cNvPr id="46" name="45 Gráfico"/>
          <p:cNvGraphicFramePr/>
          <p:nvPr/>
        </p:nvGraphicFramePr>
        <p:xfrm>
          <a:off x="611560" y="1397000"/>
          <a:ext cx="799288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Diagrama escalera </a:t>
            </a:r>
            <a:r>
              <a:rPr lang="es-ES" dirty="0" err="1" smtClean="0"/>
              <a:t>Buzon</a:t>
            </a:r>
            <a:r>
              <a:rPr lang="es-ES" dirty="0" smtClean="0"/>
              <a:t> 1</a:t>
            </a:r>
            <a:endParaRPr lang="es-ES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1907704" y="1710100"/>
            <a:ext cx="0" cy="5147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"/>
          <p:cNvCxnSpPr/>
          <p:nvPr/>
        </p:nvCxnSpPr>
        <p:spPr>
          <a:xfrm>
            <a:off x="3995936" y="1710100"/>
            <a:ext cx="0" cy="5147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6084168" y="1710100"/>
            <a:ext cx="0" cy="5147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1547664" y="112474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MDA</a:t>
            </a:r>
            <a:endParaRPr lang="es-E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2987824" y="112474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Servicio de Directorio</a:t>
            </a:r>
            <a:endParaRPr lang="es-E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796136" y="112474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Buzón</a:t>
            </a:r>
            <a:endParaRPr lang="es-ES" dirty="0"/>
          </a:p>
        </p:txBody>
      </p:sp>
      <p:cxnSp>
        <p:nvCxnSpPr>
          <p:cNvPr id="16" name="15 Conector recto de flecha"/>
          <p:cNvCxnSpPr/>
          <p:nvPr/>
        </p:nvCxnSpPr>
        <p:spPr>
          <a:xfrm>
            <a:off x="1907704" y="1844824"/>
            <a:ext cx="208823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CuadroTexto"/>
          <p:cNvSpPr txBox="1"/>
          <p:nvPr/>
        </p:nvSpPr>
        <p:spPr>
          <a:xfrm>
            <a:off x="2123728" y="2060848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Establecimiento de conexión</a:t>
            </a:r>
            <a:endParaRPr lang="es-ES" sz="1400" dirty="0"/>
          </a:p>
        </p:txBody>
      </p:sp>
      <p:sp>
        <p:nvSpPr>
          <p:cNvPr id="19" name="18 CuadroTexto"/>
          <p:cNvSpPr txBox="1"/>
          <p:nvPr/>
        </p:nvSpPr>
        <p:spPr>
          <a:xfrm>
            <a:off x="2483768" y="2924944"/>
            <a:ext cx="16561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Consulta de atributos de </a:t>
            </a:r>
            <a:r>
              <a:rPr lang="es-ES" sz="1400" dirty="0" err="1" smtClean="0"/>
              <a:t>mailhost</a:t>
            </a:r>
            <a:endParaRPr lang="es-ES" sz="1400" dirty="0"/>
          </a:p>
        </p:txBody>
      </p:sp>
      <p:cxnSp>
        <p:nvCxnSpPr>
          <p:cNvPr id="21" name="20 Conector recto de flecha"/>
          <p:cNvCxnSpPr/>
          <p:nvPr/>
        </p:nvCxnSpPr>
        <p:spPr>
          <a:xfrm>
            <a:off x="3995936" y="3447584"/>
            <a:ext cx="0" cy="3916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CuadroTexto"/>
          <p:cNvSpPr txBox="1"/>
          <p:nvPr/>
        </p:nvSpPr>
        <p:spPr>
          <a:xfrm>
            <a:off x="4067944" y="3356992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Búsqueda en BBDD de autentificación</a:t>
            </a:r>
            <a:endParaRPr lang="es-ES" sz="1400" dirty="0"/>
          </a:p>
        </p:txBody>
      </p:sp>
      <p:cxnSp>
        <p:nvCxnSpPr>
          <p:cNvPr id="27" name="26 Conector recto de flecha"/>
          <p:cNvCxnSpPr/>
          <p:nvPr/>
        </p:nvCxnSpPr>
        <p:spPr>
          <a:xfrm flipH="1">
            <a:off x="1907704" y="3879632"/>
            <a:ext cx="2096616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CuadroTexto"/>
          <p:cNvSpPr txBox="1"/>
          <p:nvPr/>
        </p:nvSpPr>
        <p:spPr>
          <a:xfrm>
            <a:off x="2627784" y="3807624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ACK</a:t>
            </a:r>
            <a:endParaRPr lang="es-ES" sz="1400" dirty="0"/>
          </a:p>
        </p:txBody>
      </p:sp>
      <p:cxnSp>
        <p:nvCxnSpPr>
          <p:cNvPr id="29" name="28 Conector recto de flecha"/>
          <p:cNvCxnSpPr/>
          <p:nvPr/>
        </p:nvCxnSpPr>
        <p:spPr>
          <a:xfrm>
            <a:off x="1907704" y="5229200"/>
            <a:ext cx="417646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CuadroTexto"/>
          <p:cNvSpPr txBox="1"/>
          <p:nvPr/>
        </p:nvSpPr>
        <p:spPr>
          <a:xfrm>
            <a:off x="2411760" y="5445224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Envío de correo</a:t>
            </a:r>
            <a:endParaRPr lang="es-ES" sz="1400" dirty="0"/>
          </a:p>
        </p:txBody>
      </p:sp>
      <p:cxnSp>
        <p:nvCxnSpPr>
          <p:cNvPr id="35" name="34 Conector recto de flecha"/>
          <p:cNvCxnSpPr/>
          <p:nvPr/>
        </p:nvCxnSpPr>
        <p:spPr>
          <a:xfrm>
            <a:off x="6084168" y="5733256"/>
            <a:ext cx="0" cy="3916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35 CuadroTexto"/>
          <p:cNvSpPr txBox="1"/>
          <p:nvPr/>
        </p:nvSpPr>
        <p:spPr>
          <a:xfrm>
            <a:off x="6156176" y="5570656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Escritura del correo en el buzón.</a:t>
            </a:r>
            <a:endParaRPr lang="es-ES" sz="1400" dirty="0"/>
          </a:p>
        </p:txBody>
      </p:sp>
      <p:cxnSp>
        <p:nvCxnSpPr>
          <p:cNvPr id="37" name="36 Conector recto de flecha"/>
          <p:cNvCxnSpPr/>
          <p:nvPr/>
        </p:nvCxnSpPr>
        <p:spPr>
          <a:xfrm flipH="1">
            <a:off x="1907704" y="6093296"/>
            <a:ext cx="4176464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41 CuadroTexto"/>
          <p:cNvSpPr txBox="1"/>
          <p:nvPr/>
        </p:nvSpPr>
        <p:spPr>
          <a:xfrm>
            <a:off x="2411760" y="6218148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ACK y cierre conexión</a:t>
            </a:r>
            <a:endParaRPr lang="es-ES" sz="1400" dirty="0"/>
          </a:p>
        </p:txBody>
      </p:sp>
      <p:cxnSp>
        <p:nvCxnSpPr>
          <p:cNvPr id="25" name="24 Conector recto de flecha"/>
          <p:cNvCxnSpPr/>
          <p:nvPr/>
        </p:nvCxnSpPr>
        <p:spPr>
          <a:xfrm flipH="1">
            <a:off x="1907704" y="2348880"/>
            <a:ext cx="2096616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CuadroTexto"/>
          <p:cNvSpPr txBox="1"/>
          <p:nvPr/>
        </p:nvSpPr>
        <p:spPr>
          <a:xfrm>
            <a:off x="2627784" y="2708920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ACK</a:t>
            </a:r>
            <a:endParaRPr lang="es-ES" sz="1400" dirty="0"/>
          </a:p>
        </p:txBody>
      </p:sp>
      <p:cxnSp>
        <p:nvCxnSpPr>
          <p:cNvPr id="32" name="31 Conector recto de flecha"/>
          <p:cNvCxnSpPr/>
          <p:nvPr/>
        </p:nvCxnSpPr>
        <p:spPr>
          <a:xfrm>
            <a:off x="1907704" y="3015536"/>
            <a:ext cx="208823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recto de flecha"/>
          <p:cNvCxnSpPr/>
          <p:nvPr/>
        </p:nvCxnSpPr>
        <p:spPr>
          <a:xfrm>
            <a:off x="1907704" y="4581128"/>
            <a:ext cx="417646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CuadroTexto"/>
          <p:cNvSpPr txBox="1"/>
          <p:nvPr/>
        </p:nvSpPr>
        <p:spPr>
          <a:xfrm>
            <a:off x="4211960" y="4221088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Establecimiento de conexión</a:t>
            </a:r>
            <a:endParaRPr lang="es-ES" sz="1400" dirty="0"/>
          </a:p>
        </p:txBody>
      </p:sp>
      <p:cxnSp>
        <p:nvCxnSpPr>
          <p:cNvPr id="40" name="39 Conector recto de flecha"/>
          <p:cNvCxnSpPr/>
          <p:nvPr/>
        </p:nvCxnSpPr>
        <p:spPr>
          <a:xfrm flipH="1">
            <a:off x="1907704" y="5013176"/>
            <a:ext cx="417646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CuadroTexto"/>
          <p:cNvSpPr txBox="1"/>
          <p:nvPr/>
        </p:nvSpPr>
        <p:spPr>
          <a:xfrm>
            <a:off x="2780184" y="4849415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ACK</a:t>
            </a:r>
            <a:endParaRPr lang="es-ES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Esquema correo</a:t>
            </a:r>
            <a:endParaRPr lang="es-ES" dirty="0"/>
          </a:p>
        </p:txBody>
      </p:sp>
      <p:sp>
        <p:nvSpPr>
          <p:cNvPr id="27" name="26 Rectángulo"/>
          <p:cNvSpPr/>
          <p:nvPr/>
        </p:nvSpPr>
        <p:spPr>
          <a:xfrm>
            <a:off x="755576" y="5291916"/>
            <a:ext cx="115212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Usuarios</a:t>
            </a:r>
            <a:endParaRPr lang="es-ES" dirty="0"/>
          </a:p>
        </p:txBody>
      </p:sp>
      <p:sp>
        <p:nvSpPr>
          <p:cNvPr id="55" name="54 Rectángulo"/>
          <p:cNvSpPr/>
          <p:nvPr/>
        </p:nvSpPr>
        <p:spPr>
          <a:xfrm>
            <a:off x="2987824" y="5291916"/>
            <a:ext cx="1152128" cy="9361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Proxy POP/IMAP</a:t>
            </a:r>
            <a:endParaRPr lang="es-ES" dirty="0"/>
          </a:p>
        </p:txBody>
      </p:sp>
      <p:sp>
        <p:nvSpPr>
          <p:cNvPr id="67" name="66 Rectángulo"/>
          <p:cNvSpPr/>
          <p:nvPr/>
        </p:nvSpPr>
        <p:spPr>
          <a:xfrm>
            <a:off x="6156176" y="5291916"/>
            <a:ext cx="1152128" cy="93610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Buzón</a:t>
            </a:r>
            <a:endParaRPr lang="es-ES" dirty="0"/>
          </a:p>
        </p:txBody>
      </p:sp>
      <p:sp>
        <p:nvSpPr>
          <p:cNvPr id="68" name="67 Disco magnético"/>
          <p:cNvSpPr/>
          <p:nvPr/>
        </p:nvSpPr>
        <p:spPr>
          <a:xfrm>
            <a:off x="7740352" y="5147900"/>
            <a:ext cx="1224136" cy="1368152"/>
          </a:xfrm>
          <a:prstGeom prst="flowChartMagneticDisk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Almacenamiento</a:t>
            </a:r>
            <a:endParaRPr lang="es-ES" dirty="0"/>
          </a:p>
        </p:txBody>
      </p:sp>
      <p:cxnSp>
        <p:nvCxnSpPr>
          <p:cNvPr id="69" name="68 Conector recto de flecha"/>
          <p:cNvCxnSpPr/>
          <p:nvPr/>
        </p:nvCxnSpPr>
        <p:spPr>
          <a:xfrm>
            <a:off x="1979712" y="6084004"/>
            <a:ext cx="5760640" cy="0"/>
          </a:xfrm>
          <a:prstGeom prst="straightConnector1">
            <a:avLst/>
          </a:prstGeom>
          <a:ln>
            <a:prstDash val="dash"/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0" name="69 CuadroTexto"/>
          <p:cNvSpPr txBox="1"/>
          <p:nvPr/>
        </p:nvSpPr>
        <p:spPr>
          <a:xfrm>
            <a:off x="2051720" y="630002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POP/IMAP</a:t>
            </a:r>
            <a:endParaRPr lang="es-ES" dirty="0"/>
          </a:p>
        </p:txBody>
      </p:sp>
      <p:sp>
        <p:nvSpPr>
          <p:cNvPr id="71" name="70 CuadroTexto"/>
          <p:cNvSpPr txBox="1"/>
          <p:nvPr/>
        </p:nvSpPr>
        <p:spPr>
          <a:xfrm>
            <a:off x="3995936" y="630002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POP/IMAP</a:t>
            </a:r>
            <a:endParaRPr lang="es-ES" dirty="0"/>
          </a:p>
        </p:txBody>
      </p:sp>
      <p:sp>
        <p:nvSpPr>
          <p:cNvPr id="73" name="72 CuadroTexto"/>
          <p:cNvSpPr txBox="1"/>
          <p:nvPr/>
        </p:nvSpPr>
        <p:spPr>
          <a:xfrm>
            <a:off x="7164288" y="630002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I/O FS</a:t>
            </a:r>
            <a:endParaRPr lang="es-ES" dirty="0"/>
          </a:p>
        </p:txBody>
      </p:sp>
      <p:sp>
        <p:nvSpPr>
          <p:cNvPr id="79" name="78 Rectángulo"/>
          <p:cNvSpPr/>
          <p:nvPr/>
        </p:nvSpPr>
        <p:spPr>
          <a:xfrm>
            <a:off x="4572000" y="3356992"/>
            <a:ext cx="115212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Servicio Directorio</a:t>
            </a:r>
            <a:endParaRPr lang="es-ES" dirty="0"/>
          </a:p>
        </p:txBody>
      </p:sp>
      <p:cxnSp>
        <p:nvCxnSpPr>
          <p:cNvPr id="93" name="92 Conector recto de flecha"/>
          <p:cNvCxnSpPr/>
          <p:nvPr/>
        </p:nvCxnSpPr>
        <p:spPr>
          <a:xfrm flipV="1">
            <a:off x="3851920" y="4221088"/>
            <a:ext cx="936104" cy="108012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1" name="100 Conector recto de flecha"/>
          <p:cNvCxnSpPr>
            <a:stCxn id="67" idx="0"/>
          </p:cNvCxnSpPr>
          <p:nvPr/>
        </p:nvCxnSpPr>
        <p:spPr>
          <a:xfrm flipH="1" flipV="1">
            <a:off x="5580112" y="4221088"/>
            <a:ext cx="1152128" cy="107082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6" name="105 CuadroTexto"/>
          <p:cNvSpPr txBox="1"/>
          <p:nvPr/>
        </p:nvSpPr>
        <p:spPr>
          <a:xfrm>
            <a:off x="4211960" y="472423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LDAP</a:t>
            </a:r>
            <a:endParaRPr lang="es-ES" dirty="0"/>
          </a:p>
        </p:txBody>
      </p:sp>
      <p:sp>
        <p:nvSpPr>
          <p:cNvPr id="108" name="107 CuadroTexto"/>
          <p:cNvSpPr txBox="1"/>
          <p:nvPr/>
        </p:nvSpPr>
        <p:spPr>
          <a:xfrm>
            <a:off x="6444208" y="472514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LDAP</a:t>
            </a:r>
            <a:endParaRPr lang="es-E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Diagrama escalera </a:t>
            </a:r>
            <a:r>
              <a:rPr lang="es-ES" dirty="0" err="1" smtClean="0"/>
              <a:t>Buzon</a:t>
            </a:r>
            <a:r>
              <a:rPr lang="es-ES" dirty="0" smtClean="0"/>
              <a:t> 2</a:t>
            </a:r>
            <a:endParaRPr lang="es-ES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3059832" y="1710100"/>
            <a:ext cx="0" cy="5147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"/>
          <p:cNvCxnSpPr/>
          <p:nvPr/>
        </p:nvCxnSpPr>
        <p:spPr>
          <a:xfrm>
            <a:off x="5148064" y="1710100"/>
            <a:ext cx="0" cy="5147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7236296" y="1710100"/>
            <a:ext cx="0" cy="5147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683568" y="112474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Usuario</a:t>
            </a:r>
            <a:endParaRPr lang="es-E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4139952" y="112474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Servicio de Directorio</a:t>
            </a:r>
            <a:endParaRPr lang="es-E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6660232" y="112474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Buzón</a:t>
            </a:r>
            <a:endParaRPr lang="es-ES" dirty="0"/>
          </a:p>
        </p:txBody>
      </p:sp>
      <p:cxnSp>
        <p:nvCxnSpPr>
          <p:cNvPr id="16" name="15 Conector recto de flecha"/>
          <p:cNvCxnSpPr/>
          <p:nvPr/>
        </p:nvCxnSpPr>
        <p:spPr>
          <a:xfrm>
            <a:off x="3059832" y="2060848"/>
            <a:ext cx="208823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CuadroTexto"/>
          <p:cNvSpPr txBox="1"/>
          <p:nvPr/>
        </p:nvSpPr>
        <p:spPr>
          <a:xfrm>
            <a:off x="3203848" y="2113692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Establecimiento de conexión</a:t>
            </a:r>
            <a:endParaRPr lang="es-ES" sz="1400" dirty="0"/>
          </a:p>
        </p:txBody>
      </p:sp>
      <p:sp>
        <p:nvSpPr>
          <p:cNvPr id="19" name="18 CuadroTexto"/>
          <p:cNvSpPr txBox="1"/>
          <p:nvPr/>
        </p:nvSpPr>
        <p:spPr>
          <a:xfrm>
            <a:off x="3203848" y="2924944"/>
            <a:ext cx="16561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Autentificación y Consulta de atributos de </a:t>
            </a:r>
            <a:r>
              <a:rPr lang="es-ES" sz="1400" dirty="0" err="1" smtClean="0"/>
              <a:t>mailhost</a:t>
            </a:r>
            <a:endParaRPr lang="es-ES" sz="1400" dirty="0"/>
          </a:p>
        </p:txBody>
      </p:sp>
      <p:cxnSp>
        <p:nvCxnSpPr>
          <p:cNvPr id="21" name="20 Conector recto de flecha"/>
          <p:cNvCxnSpPr/>
          <p:nvPr/>
        </p:nvCxnSpPr>
        <p:spPr>
          <a:xfrm>
            <a:off x="5148064" y="3447584"/>
            <a:ext cx="0" cy="3916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CuadroTexto"/>
          <p:cNvSpPr txBox="1"/>
          <p:nvPr/>
        </p:nvSpPr>
        <p:spPr>
          <a:xfrm>
            <a:off x="5220072" y="3356992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Búsqueda en BBDD de autentificación</a:t>
            </a:r>
            <a:endParaRPr lang="es-ES" sz="1400" dirty="0"/>
          </a:p>
        </p:txBody>
      </p:sp>
      <p:cxnSp>
        <p:nvCxnSpPr>
          <p:cNvPr id="27" name="26 Conector recto de flecha"/>
          <p:cNvCxnSpPr/>
          <p:nvPr/>
        </p:nvCxnSpPr>
        <p:spPr>
          <a:xfrm flipH="1">
            <a:off x="3059832" y="3879632"/>
            <a:ext cx="2096616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CuadroTexto"/>
          <p:cNvSpPr txBox="1"/>
          <p:nvPr/>
        </p:nvSpPr>
        <p:spPr>
          <a:xfrm>
            <a:off x="3779912" y="3913311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ACK</a:t>
            </a:r>
            <a:endParaRPr lang="es-ES" sz="1400" dirty="0"/>
          </a:p>
        </p:txBody>
      </p:sp>
      <p:cxnSp>
        <p:nvCxnSpPr>
          <p:cNvPr id="29" name="28 Conector recto de flecha"/>
          <p:cNvCxnSpPr/>
          <p:nvPr/>
        </p:nvCxnSpPr>
        <p:spPr>
          <a:xfrm>
            <a:off x="3059832" y="5229200"/>
            <a:ext cx="417646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CuadroTexto"/>
          <p:cNvSpPr txBox="1"/>
          <p:nvPr/>
        </p:nvSpPr>
        <p:spPr>
          <a:xfrm>
            <a:off x="3563888" y="5445224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Solicitud de correo</a:t>
            </a:r>
            <a:endParaRPr lang="es-ES" sz="1400" dirty="0"/>
          </a:p>
        </p:txBody>
      </p:sp>
      <p:cxnSp>
        <p:nvCxnSpPr>
          <p:cNvPr id="35" name="34 Conector recto de flecha"/>
          <p:cNvCxnSpPr/>
          <p:nvPr/>
        </p:nvCxnSpPr>
        <p:spPr>
          <a:xfrm>
            <a:off x="7236296" y="5733256"/>
            <a:ext cx="0" cy="3916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35 CuadroTexto"/>
          <p:cNvSpPr txBox="1"/>
          <p:nvPr/>
        </p:nvSpPr>
        <p:spPr>
          <a:xfrm>
            <a:off x="7308304" y="5570656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Lectura del correo en el buzón.</a:t>
            </a:r>
            <a:endParaRPr lang="es-ES" sz="1400" dirty="0"/>
          </a:p>
        </p:txBody>
      </p:sp>
      <p:cxnSp>
        <p:nvCxnSpPr>
          <p:cNvPr id="37" name="36 Conector recto de flecha"/>
          <p:cNvCxnSpPr/>
          <p:nvPr/>
        </p:nvCxnSpPr>
        <p:spPr>
          <a:xfrm flipH="1">
            <a:off x="3131840" y="6093296"/>
            <a:ext cx="410445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41 CuadroTexto"/>
          <p:cNvSpPr txBox="1"/>
          <p:nvPr/>
        </p:nvSpPr>
        <p:spPr>
          <a:xfrm>
            <a:off x="3563888" y="6218148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ACK y cierre conexión</a:t>
            </a:r>
            <a:endParaRPr lang="es-ES" sz="1400" dirty="0"/>
          </a:p>
        </p:txBody>
      </p:sp>
      <p:cxnSp>
        <p:nvCxnSpPr>
          <p:cNvPr id="25" name="24 Conector recto de flecha"/>
          <p:cNvCxnSpPr/>
          <p:nvPr/>
        </p:nvCxnSpPr>
        <p:spPr>
          <a:xfrm flipH="1">
            <a:off x="3059832" y="2348880"/>
            <a:ext cx="2096616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CuadroTexto"/>
          <p:cNvSpPr txBox="1"/>
          <p:nvPr/>
        </p:nvSpPr>
        <p:spPr>
          <a:xfrm>
            <a:off x="4211960" y="2545159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ACK</a:t>
            </a:r>
            <a:endParaRPr lang="es-ES" sz="1400" dirty="0"/>
          </a:p>
        </p:txBody>
      </p:sp>
      <p:cxnSp>
        <p:nvCxnSpPr>
          <p:cNvPr id="32" name="31 Conector recto de flecha"/>
          <p:cNvCxnSpPr/>
          <p:nvPr/>
        </p:nvCxnSpPr>
        <p:spPr>
          <a:xfrm>
            <a:off x="3059832" y="3015536"/>
            <a:ext cx="208823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recto de flecha"/>
          <p:cNvCxnSpPr/>
          <p:nvPr/>
        </p:nvCxnSpPr>
        <p:spPr>
          <a:xfrm>
            <a:off x="3059832" y="4581128"/>
            <a:ext cx="417646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CuadroTexto"/>
          <p:cNvSpPr txBox="1"/>
          <p:nvPr/>
        </p:nvSpPr>
        <p:spPr>
          <a:xfrm>
            <a:off x="5364088" y="4221088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Establecimiento de conexión</a:t>
            </a:r>
            <a:endParaRPr lang="es-ES" sz="1400" dirty="0"/>
          </a:p>
        </p:txBody>
      </p:sp>
      <p:cxnSp>
        <p:nvCxnSpPr>
          <p:cNvPr id="40" name="39 Conector recto de flecha"/>
          <p:cNvCxnSpPr/>
          <p:nvPr/>
        </p:nvCxnSpPr>
        <p:spPr>
          <a:xfrm flipH="1">
            <a:off x="3059832" y="5013176"/>
            <a:ext cx="417646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CuadroTexto"/>
          <p:cNvSpPr txBox="1"/>
          <p:nvPr/>
        </p:nvSpPr>
        <p:spPr>
          <a:xfrm>
            <a:off x="3932312" y="4849415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ACK</a:t>
            </a:r>
            <a:endParaRPr lang="es-ES" sz="1400" dirty="0"/>
          </a:p>
        </p:txBody>
      </p:sp>
      <p:cxnSp>
        <p:nvCxnSpPr>
          <p:cNvPr id="33" name="32 Conector recto"/>
          <p:cNvCxnSpPr/>
          <p:nvPr/>
        </p:nvCxnSpPr>
        <p:spPr>
          <a:xfrm>
            <a:off x="1187624" y="1710100"/>
            <a:ext cx="0" cy="5147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CuadroTexto"/>
          <p:cNvSpPr txBox="1"/>
          <p:nvPr/>
        </p:nvSpPr>
        <p:spPr>
          <a:xfrm>
            <a:off x="2051720" y="112474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Agente POP/IMAP</a:t>
            </a:r>
            <a:endParaRPr lang="es-ES" dirty="0"/>
          </a:p>
        </p:txBody>
      </p:sp>
      <p:cxnSp>
        <p:nvCxnSpPr>
          <p:cNvPr id="41" name="40 Conector recto de flecha"/>
          <p:cNvCxnSpPr/>
          <p:nvPr/>
        </p:nvCxnSpPr>
        <p:spPr>
          <a:xfrm>
            <a:off x="1187624" y="1700808"/>
            <a:ext cx="187220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Conector recto de flecha"/>
          <p:cNvCxnSpPr/>
          <p:nvPr/>
        </p:nvCxnSpPr>
        <p:spPr>
          <a:xfrm flipH="1">
            <a:off x="1187624" y="6309320"/>
            <a:ext cx="188059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50 CuadroTexto"/>
          <p:cNvSpPr txBox="1"/>
          <p:nvPr/>
        </p:nvSpPr>
        <p:spPr>
          <a:xfrm>
            <a:off x="1331640" y="2042264"/>
            <a:ext cx="16561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Establecimiento de conexión y solicitud de consulta</a:t>
            </a:r>
            <a:endParaRPr lang="es-ES" sz="1400" dirty="0"/>
          </a:p>
        </p:txBody>
      </p:sp>
      <p:sp>
        <p:nvSpPr>
          <p:cNvPr id="52" name="51 CuadroTexto"/>
          <p:cNvSpPr txBox="1"/>
          <p:nvPr/>
        </p:nvSpPr>
        <p:spPr>
          <a:xfrm>
            <a:off x="1691680" y="6165304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ACK  y cierre conexión</a:t>
            </a:r>
            <a:endParaRPr lang="es-ES" sz="14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Diagrama escalera </a:t>
            </a:r>
            <a:r>
              <a:rPr lang="es-ES" dirty="0" err="1" smtClean="0"/>
              <a:t>Buzon</a:t>
            </a:r>
            <a:r>
              <a:rPr lang="es-ES" dirty="0" smtClean="0"/>
              <a:t> 3</a:t>
            </a:r>
            <a:endParaRPr lang="es-ES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1907704" y="1710100"/>
            <a:ext cx="0" cy="5147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6084168" y="1710100"/>
            <a:ext cx="0" cy="5147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1547664" y="112474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MDA</a:t>
            </a:r>
            <a:endParaRPr lang="es-E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796136" y="112474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Buzón</a:t>
            </a:r>
            <a:endParaRPr lang="es-ES" dirty="0"/>
          </a:p>
        </p:txBody>
      </p:sp>
      <p:cxnSp>
        <p:nvCxnSpPr>
          <p:cNvPr id="29" name="28 Conector recto de flecha"/>
          <p:cNvCxnSpPr/>
          <p:nvPr/>
        </p:nvCxnSpPr>
        <p:spPr>
          <a:xfrm>
            <a:off x="1907704" y="2564904"/>
            <a:ext cx="417646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CuadroTexto"/>
          <p:cNvSpPr txBox="1"/>
          <p:nvPr/>
        </p:nvSpPr>
        <p:spPr>
          <a:xfrm>
            <a:off x="2411760" y="2780928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Envío de correo</a:t>
            </a:r>
            <a:endParaRPr lang="es-ES" sz="1400" dirty="0"/>
          </a:p>
        </p:txBody>
      </p:sp>
      <p:cxnSp>
        <p:nvCxnSpPr>
          <p:cNvPr id="35" name="34 Conector recto de flecha"/>
          <p:cNvCxnSpPr/>
          <p:nvPr/>
        </p:nvCxnSpPr>
        <p:spPr>
          <a:xfrm>
            <a:off x="6084168" y="3068960"/>
            <a:ext cx="0" cy="17281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35 CuadroTexto"/>
          <p:cNvSpPr txBox="1"/>
          <p:nvPr/>
        </p:nvSpPr>
        <p:spPr>
          <a:xfrm>
            <a:off x="4355976" y="3573016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Escritura del correo en el buzón.</a:t>
            </a:r>
            <a:endParaRPr lang="es-ES" sz="1400" dirty="0"/>
          </a:p>
        </p:txBody>
      </p:sp>
      <p:cxnSp>
        <p:nvCxnSpPr>
          <p:cNvPr id="37" name="36 Conector recto de flecha"/>
          <p:cNvCxnSpPr/>
          <p:nvPr/>
        </p:nvCxnSpPr>
        <p:spPr>
          <a:xfrm flipH="1">
            <a:off x="1907704" y="4797152"/>
            <a:ext cx="4176464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41 CuadroTexto"/>
          <p:cNvSpPr txBox="1"/>
          <p:nvPr/>
        </p:nvSpPr>
        <p:spPr>
          <a:xfrm>
            <a:off x="2411760" y="4922004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ACK y cierre conexión</a:t>
            </a:r>
            <a:endParaRPr lang="es-ES" sz="1400" dirty="0"/>
          </a:p>
        </p:txBody>
      </p:sp>
      <p:cxnSp>
        <p:nvCxnSpPr>
          <p:cNvPr id="38" name="37 Conector recto de flecha"/>
          <p:cNvCxnSpPr/>
          <p:nvPr/>
        </p:nvCxnSpPr>
        <p:spPr>
          <a:xfrm>
            <a:off x="1907704" y="1916832"/>
            <a:ext cx="417646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CuadroTexto"/>
          <p:cNvSpPr txBox="1"/>
          <p:nvPr/>
        </p:nvSpPr>
        <p:spPr>
          <a:xfrm>
            <a:off x="4211960" y="1556792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Establecimiento de conexión</a:t>
            </a:r>
            <a:endParaRPr lang="es-ES" sz="1400" dirty="0"/>
          </a:p>
        </p:txBody>
      </p:sp>
      <p:cxnSp>
        <p:nvCxnSpPr>
          <p:cNvPr id="40" name="39 Conector recto de flecha"/>
          <p:cNvCxnSpPr/>
          <p:nvPr/>
        </p:nvCxnSpPr>
        <p:spPr>
          <a:xfrm flipH="1">
            <a:off x="1907704" y="2348880"/>
            <a:ext cx="417646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CuadroTexto"/>
          <p:cNvSpPr txBox="1"/>
          <p:nvPr/>
        </p:nvSpPr>
        <p:spPr>
          <a:xfrm>
            <a:off x="2780184" y="2185119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ACK</a:t>
            </a:r>
            <a:endParaRPr lang="es-ES" sz="1400" dirty="0"/>
          </a:p>
        </p:txBody>
      </p:sp>
      <p:cxnSp>
        <p:nvCxnSpPr>
          <p:cNvPr id="34" name="33 Conector recto"/>
          <p:cNvCxnSpPr/>
          <p:nvPr/>
        </p:nvCxnSpPr>
        <p:spPr>
          <a:xfrm>
            <a:off x="8100392" y="1710100"/>
            <a:ext cx="0" cy="5147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CuadroTexto"/>
          <p:cNvSpPr txBox="1"/>
          <p:nvPr/>
        </p:nvSpPr>
        <p:spPr>
          <a:xfrm>
            <a:off x="7380312" y="1126485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Almacenamiento compartido</a:t>
            </a:r>
            <a:endParaRPr lang="es-ES" dirty="0"/>
          </a:p>
        </p:txBody>
      </p:sp>
      <p:cxnSp>
        <p:nvCxnSpPr>
          <p:cNvPr id="43" name="42 Conector recto de flecha"/>
          <p:cNvCxnSpPr/>
          <p:nvPr/>
        </p:nvCxnSpPr>
        <p:spPr>
          <a:xfrm>
            <a:off x="6084168" y="3068960"/>
            <a:ext cx="201622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Conector recto de flecha"/>
          <p:cNvCxnSpPr/>
          <p:nvPr/>
        </p:nvCxnSpPr>
        <p:spPr>
          <a:xfrm flipH="1">
            <a:off x="6084168" y="4437112"/>
            <a:ext cx="201622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Conector recto de flecha"/>
          <p:cNvCxnSpPr/>
          <p:nvPr/>
        </p:nvCxnSpPr>
        <p:spPr>
          <a:xfrm>
            <a:off x="8100392" y="3284984"/>
            <a:ext cx="0" cy="11521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50 CuadroTexto"/>
          <p:cNvSpPr txBox="1"/>
          <p:nvPr/>
        </p:nvSpPr>
        <p:spPr>
          <a:xfrm>
            <a:off x="8172400" y="3356992"/>
            <a:ext cx="971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Escritura  de ficheros en disco</a:t>
            </a:r>
            <a:endParaRPr lang="es-ES" sz="14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Esquema Buzón balanceado 1</a:t>
            </a:r>
            <a:endParaRPr lang="es-E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5373216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9845" y="5373216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5379293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5379293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9 Conector recto"/>
          <p:cNvCxnSpPr>
            <a:stCxn id="7" idx="3"/>
            <a:endCxn id="8" idx="1"/>
          </p:cNvCxnSpPr>
          <p:nvPr/>
        </p:nvCxnSpPr>
        <p:spPr>
          <a:xfrm>
            <a:off x="4853955" y="5988323"/>
            <a:ext cx="1662261" cy="0"/>
          </a:xfrm>
          <a:prstGeom prst="line">
            <a:avLst/>
          </a:prstGeom>
          <a:ln>
            <a:prstDash val="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10 Cubo"/>
          <p:cNvSpPr/>
          <p:nvPr/>
        </p:nvSpPr>
        <p:spPr>
          <a:xfrm>
            <a:off x="3275856" y="3717032"/>
            <a:ext cx="2592288" cy="72008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Balanceador L2-L7</a:t>
            </a:r>
            <a:endParaRPr lang="es-ES" dirty="0"/>
          </a:p>
        </p:txBody>
      </p:sp>
      <p:cxnSp>
        <p:nvCxnSpPr>
          <p:cNvPr id="13" name="12 Conector recto"/>
          <p:cNvCxnSpPr/>
          <p:nvPr/>
        </p:nvCxnSpPr>
        <p:spPr>
          <a:xfrm>
            <a:off x="1835696" y="4869160"/>
            <a:ext cx="54726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 flipV="1">
            <a:off x="2195736" y="486916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flipV="1">
            <a:off x="3059832" y="486916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 flipV="1">
            <a:off x="4139952" y="486916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 flipV="1">
            <a:off x="7092280" y="486916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"/>
          <p:cNvCxnSpPr/>
          <p:nvPr/>
        </p:nvCxnSpPr>
        <p:spPr>
          <a:xfrm flipV="1">
            <a:off x="4572000" y="4437112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CuadroTexto"/>
          <p:cNvSpPr txBox="1"/>
          <p:nvPr/>
        </p:nvSpPr>
        <p:spPr>
          <a:xfrm>
            <a:off x="4716016" y="321297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VIP servicio Buzones</a:t>
            </a:r>
            <a:endParaRPr lang="es-ES" dirty="0"/>
          </a:p>
        </p:txBody>
      </p:sp>
      <p:sp>
        <p:nvSpPr>
          <p:cNvPr id="21" name="20 CuadroTexto"/>
          <p:cNvSpPr txBox="1"/>
          <p:nvPr/>
        </p:nvSpPr>
        <p:spPr>
          <a:xfrm>
            <a:off x="5436096" y="4509120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LAN servidores Buzones</a:t>
            </a:r>
            <a:endParaRPr lang="es-ES" dirty="0"/>
          </a:p>
        </p:txBody>
      </p:sp>
      <p:cxnSp>
        <p:nvCxnSpPr>
          <p:cNvPr id="23" name="22 Conector recto"/>
          <p:cNvCxnSpPr/>
          <p:nvPr/>
        </p:nvCxnSpPr>
        <p:spPr>
          <a:xfrm flipV="1">
            <a:off x="4572000" y="3284984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Forma libre"/>
          <p:cNvSpPr/>
          <p:nvPr/>
        </p:nvSpPr>
        <p:spPr>
          <a:xfrm rot="442336">
            <a:off x="3399810" y="2331455"/>
            <a:ext cx="1192251" cy="3131196"/>
          </a:xfrm>
          <a:custGeom>
            <a:avLst/>
            <a:gdLst>
              <a:gd name="connsiteX0" fmla="*/ 873457 w 1005385"/>
              <a:gd name="connsiteY0" fmla="*/ 0 h 2251881"/>
              <a:gd name="connsiteX1" fmla="*/ 859809 w 1005385"/>
              <a:gd name="connsiteY1" fmla="*/ 1446663 h 2251881"/>
              <a:gd name="connsiteX2" fmla="*/ 0 w 1005385"/>
              <a:gd name="connsiteY2" fmla="*/ 2251881 h 2251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5385" h="2251881">
                <a:moveTo>
                  <a:pt x="873457" y="0"/>
                </a:moveTo>
                <a:cubicBezTo>
                  <a:pt x="939421" y="535675"/>
                  <a:pt x="1005385" y="1071350"/>
                  <a:pt x="859809" y="1446663"/>
                </a:cubicBezTo>
                <a:cubicBezTo>
                  <a:pt x="714233" y="1821976"/>
                  <a:pt x="95534" y="2195015"/>
                  <a:pt x="0" y="2251881"/>
                </a:cubicBezTo>
              </a:path>
            </a:pathLst>
          </a:custGeom>
          <a:ln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26 CuadroTexto"/>
          <p:cNvSpPr txBox="1"/>
          <p:nvPr/>
        </p:nvSpPr>
        <p:spPr>
          <a:xfrm>
            <a:off x="3131840" y="2996952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Peticion</a:t>
            </a:r>
            <a:r>
              <a:rPr lang="es-ES" dirty="0" smtClean="0"/>
              <a:t> LMTP</a:t>
            </a:r>
            <a:endParaRPr lang="es-ES" dirty="0"/>
          </a:p>
        </p:txBody>
      </p:sp>
      <p:cxnSp>
        <p:nvCxnSpPr>
          <p:cNvPr id="22" name="21 Conector recto"/>
          <p:cNvCxnSpPr/>
          <p:nvPr/>
        </p:nvCxnSpPr>
        <p:spPr>
          <a:xfrm>
            <a:off x="2267744" y="2852936"/>
            <a:ext cx="54726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 flipV="1">
            <a:off x="2627784" y="242088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"/>
          <p:cNvCxnSpPr/>
          <p:nvPr/>
        </p:nvCxnSpPr>
        <p:spPr>
          <a:xfrm flipV="1">
            <a:off x="3491880" y="242088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 flipV="1">
            <a:off x="4572000" y="2852936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"/>
          <p:cNvCxnSpPr/>
          <p:nvPr/>
        </p:nvCxnSpPr>
        <p:spPr>
          <a:xfrm flipV="1">
            <a:off x="7524328" y="242088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"/>
          <p:cNvCxnSpPr/>
          <p:nvPr/>
        </p:nvCxnSpPr>
        <p:spPr>
          <a:xfrm flipV="1">
            <a:off x="5004048" y="242088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CuadroTexto"/>
          <p:cNvSpPr txBox="1"/>
          <p:nvPr/>
        </p:nvSpPr>
        <p:spPr>
          <a:xfrm>
            <a:off x="6804248" y="2996952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LAN servidores MDA</a:t>
            </a:r>
            <a:endParaRPr lang="es-ES" dirty="0"/>
          </a:p>
        </p:txBody>
      </p:sp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1262683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7917" y="1262683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1268760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1268760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2" name="41 Conector recto"/>
          <p:cNvCxnSpPr>
            <a:stCxn id="40" idx="3"/>
            <a:endCxn id="41" idx="1"/>
          </p:cNvCxnSpPr>
          <p:nvPr/>
        </p:nvCxnSpPr>
        <p:spPr>
          <a:xfrm>
            <a:off x="5502027" y="1877790"/>
            <a:ext cx="1662261" cy="0"/>
          </a:xfrm>
          <a:prstGeom prst="line">
            <a:avLst/>
          </a:prstGeom>
          <a:ln>
            <a:prstDash val="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40 Conector recto"/>
          <p:cNvCxnSpPr/>
          <p:nvPr/>
        </p:nvCxnSpPr>
        <p:spPr>
          <a:xfrm flipV="1">
            <a:off x="2051720" y="270892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recto"/>
          <p:cNvCxnSpPr/>
          <p:nvPr/>
        </p:nvCxnSpPr>
        <p:spPr>
          <a:xfrm flipV="1">
            <a:off x="2915816" y="270892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recto"/>
          <p:cNvCxnSpPr/>
          <p:nvPr/>
        </p:nvCxnSpPr>
        <p:spPr>
          <a:xfrm flipV="1">
            <a:off x="3995936" y="270892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Conector recto"/>
          <p:cNvCxnSpPr/>
          <p:nvPr/>
        </p:nvCxnSpPr>
        <p:spPr>
          <a:xfrm flipV="1">
            <a:off x="6948264" y="270892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Esquema </a:t>
            </a:r>
            <a:r>
              <a:rPr lang="es-ES" dirty="0" err="1" smtClean="0"/>
              <a:t>Buzon</a:t>
            </a:r>
            <a:r>
              <a:rPr lang="es-ES" dirty="0" smtClean="0"/>
              <a:t> balanceado 2</a:t>
            </a:r>
            <a:endParaRPr lang="es-E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5445224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9845" y="5445224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5451301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5451301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9 Conector recto"/>
          <p:cNvCxnSpPr>
            <a:stCxn id="7" idx="3"/>
            <a:endCxn id="8" idx="1"/>
          </p:cNvCxnSpPr>
          <p:nvPr/>
        </p:nvCxnSpPr>
        <p:spPr>
          <a:xfrm>
            <a:off x="4853955" y="6060331"/>
            <a:ext cx="1662261" cy="0"/>
          </a:xfrm>
          <a:prstGeom prst="line">
            <a:avLst/>
          </a:prstGeom>
          <a:ln>
            <a:prstDash val="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10 Cubo"/>
          <p:cNvSpPr/>
          <p:nvPr/>
        </p:nvSpPr>
        <p:spPr>
          <a:xfrm>
            <a:off x="3275856" y="3789040"/>
            <a:ext cx="2592288" cy="72008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Balanceador L2-L7</a:t>
            </a:r>
            <a:endParaRPr lang="es-ES" dirty="0"/>
          </a:p>
        </p:txBody>
      </p:sp>
      <p:cxnSp>
        <p:nvCxnSpPr>
          <p:cNvPr id="13" name="12 Conector recto"/>
          <p:cNvCxnSpPr/>
          <p:nvPr/>
        </p:nvCxnSpPr>
        <p:spPr>
          <a:xfrm>
            <a:off x="1835696" y="4941168"/>
            <a:ext cx="54726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 flipV="1">
            <a:off x="2195736" y="494116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flipV="1">
            <a:off x="3059832" y="494116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 flipV="1">
            <a:off x="4139952" y="494116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 flipV="1">
            <a:off x="7092280" y="494116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"/>
          <p:cNvCxnSpPr/>
          <p:nvPr/>
        </p:nvCxnSpPr>
        <p:spPr>
          <a:xfrm flipV="1">
            <a:off x="4572000" y="450912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CuadroTexto"/>
          <p:cNvSpPr txBox="1"/>
          <p:nvPr/>
        </p:nvSpPr>
        <p:spPr>
          <a:xfrm>
            <a:off x="4788024" y="3356992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VIP servicio POP/IMAP interior</a:t>
            </a:r>
            <a:endParaRPr lang="es-ES" dirty="0"/>
          </a:p>
        </p:txBody>
      </p:sp>
      <p:sp>
        <p:nvSpPr>
          <p:cNvPr id="21" name="20 CuadroTexto"/>
          <p:cNvSpPr txBox="1"/>
          <p:nvPr/>
        </p:nvSpPr>
        <p:spPr>
          <a:xfrm>
            <a:off x="5436096" y="458112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LAN servidores Buzones</a:t>
            </a:r>
            <a:endParaRPr lang="es-ES" dirty="0"/>
          </a:p>
        </p:txBody>
      </p:sp>
      <p:cxnSp>
        <p:nvCxnSpPr>
          <p:cNvPr id="23" name="22 Conector recto"/>
          <p:cNvCxnSpPr/>
          <p:nvPr/>
        </p:nvCxnSpPr>
        <p:spPr>
          <a:xfrm flipV="1">
            <a:off x="4572000" y="3356992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Forma libre"/>
          <p:cNvSpPr/>
          <p:nvPr/>
        </p:nvSpPr>
        <p:spPr>
          <a:xfrm rot="442336">
            <a:off x="3337966" y="3363416"/>
            <a:ext cx="883891" cy="2147392"/>
          </a:xfrm>
          <a:custGeom>
            <a:avLst/>
            <a:gdLst>
              <a:gd name="connsiteX0" fmla="*/ 873457 w 1005385"/>
              <a:gd name="connsiteY0" fmla="*/ 0 h 2251881"/>
              <a:gd name="connsiteX1" fmla="*/ 859809 w 1005385"/>
              <a:gd name="connsiteY1" fmla="*/ 1446663 h 2251881"/>
              <a:gd name="connsiteX2" fmla="*/ 0 w 1005385"/>
              <a:gd name="connsiteY2" fmla="*/ 2251881 h 2251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5385" h="2251881">
                <a:moveTo>
                  <a:pt x="873457" y="0"/>
                </a:moveTo>
                <a:cubicBezTo>
                  <a:pt x="939421" y="535675"/>
                  <a:pt x="1005385" y="1071350"/>
                  <a:pt x="859809" y="1446663"/>
                </a:cubicBezTo>
                <a:cubicBezTo>
                  <a:pt x="714233" y="1821976"/>
                  <a:pt x="95534" y="2195015"/>
                  <a:pt x="0" y="2251881"/>
                </a:cubicBezTo>
              </a:path>
            </a:pathLst>
          </a:custGeom>
          <a:ln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26 CuadroTexto"/>
          <p:cNvSpPr txBox="1"/>
          <p:nvPr/>
        </p:nvSpPr>
        <p:spPr>
          <a:xfrm>
            <a:off x="2267744" y="3356992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Peticion</a:t>
            </a:r>
            <a:r>
              <a:rPr lang="es-ES" dirty="0" smtClean="0"/>
              <a:t> POP/IMAP</a:t>
            </a:r>
            <a:endParaRPr lang="es-ES" dirty="0"/>
          </a:p>
        </p:txBody>
      </p:sp>
      <p:sp>
        <p:nvSpPr>
          <p:cNvPr id="22" name="21 Cubo"/>
          <p:cNvSpPr/>
          <p:nvPr/>
        </p:nvSpPr>
        <p:spPr>
          <a:xfrm>
            <a:off x="3347864" y="476672"/>
            <a:ext cx="2592288" cy="72008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Balanceador L2-L7</a:t>
            </a:r>
            <a:endParaRPr lang="es-ES" dirty="0"/>
          </a:p>
        </p:txBody>
      </p:sp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1772816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7837" y="1772816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1778893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1778893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0" name="29 Conector recto"/>
          <p:cNvCxnSpPr>
            <a:stCxn id="28" idx="3"/>
            <a:endCxn id="29" idx="1"/>
          </p:cNvCxnSpPr>
          <p:nvPr/>
        </p:nvCxnSpPr>
        <p:spPr>
          <a:xfrm>
            <a:off x="4781947" y="2387923"/>
            <a:ext cx="1662261" cy="0"/>
          </a:xfrm>
          <a:prstGeom prst="line">
            <a:avLst/>
          </a:prstGeom>
          <a:ln>
            <a:prstDash val="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"/>
          <p:cNvCxnSpPr/>
          <p:nvPr/>
        </p:nvCxnSpPr>
        <p:spPr>
          <a:xfrm>
            <a:off x="1763688" y="1628800"/>
            <a:ext cx="54726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"/>
          <p:cNvCxnSpPr/>
          <p:nvPr/>
        </p:nvCxnSpPr>
        <p:spPr>
          <a:xfrm flipV="1">
            <a:off x="2123728" y="162880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"/>
          <p:cNvCxnSpPr/>
          <p:nvPr/>
        </p:nvCxnSpPr>
        <p:spPr>
          <a:xfrm flipV="1">
            <a:off x="2987824" y="162880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"/>
          <p:cNvCxnSpPr/>
          <p:nvPr/>
        </p:nvCxnSpPr>
        <p:spPr>
          <a:xfrm flipV="1">
            <a:off x="4067944" y="162880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"/>
          <p:cNvCxnSpPr/>
          <p:nvPr/>
        </p:nvCxnSpPr>
        <p:spPr>
          <a:xfrm flipV="1">
            <a:off x="7020272" y="162880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"/>
          <p:cNvCxnSpPr/>
          <p:nvPr/>
        </p:nvCxnSpPr>
        <p:spPr>
          <a:xfrm flipV="1">
            <a:off x="4499992" y="1196752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CuadroTexto"/>
          <p:cNvSpPr txBox="1"/>
          <p:nvPr/>
        </p:nvSpPr>
        <p:spPr>
          <a:xfrm>
            <a:off x="5436096" y="0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VIP servicio POP/IMAP exterior</a:t>
            </a:r>
            <a:endParaRPr lang="es-ES" dirty="0"/>
          </a:p>
        </p:txBody>
      </p:sp>
      <p:cxnSp>
        <p:nvCxnSpPr>
          <p:cNvPr id="38" name="37 Conector recto"/>
          <p:cNvCxnSpPr/>
          <p:nvPr/>
        </p:nvCxnSpPr>
        <p:spPr>
          <a:xfrm flipV="1">
            <a:off x="4572000" y="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CuadroTexto"/>
          <p:cNvSpPr txBox="1"/>
          <p:nvPr/>
        </p:nvSpPr>
        <p:spPr>
          <a:xfrm>
            <a:off x="5868144" y="1124744"/>
            <a:ext cx="3203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LAN servidores Proxy POP/IMAP</a:t>
            </a:r>
            <a:endParaRPr lang="es-ES" dirty="0"/>
          </a:p>
        </p:txBody>
      </p:sp>
      <p:cxnSp>
        <p:nvCxnSpPr>
          <p:cNvPr id="40" name="39 Conector recto"/>
          <p:cNvCxnSpPr/>
          <p:nvPr/>
        </p:nvCxnSpPr>
        <p:spPr>
          <a:xfrm>
            <a:off x="1835696" y="3140968"/>
            <a:ext cx="54726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Forma libre"/>
          <p:cNvSpPr/>
          <p:nvPr/>
        </p:nvSpPr>
        <p:spPr>
          <a:xfrm rot="442336">
            <a:off x="4263946" y="-38403"/>
            <a:ext cx="472094" cy="1963037"/>
          </a:xfrm>
          <a:custGeom>
            <a:avLst/>
            <a:gdLst>
              <a:gd name="connsiteX0" fmla="*/ 873457 w 1005385"/>
              <a:gd name="connsiteY0" fmla="*/ 0 h 2251881"/>
              <a:gd name="connsiteX1" fmla="*/ 859809 w 1005385"/>
              <a:gd name="connsiteY1" fmla="*/ 1446663 h 2251881"/>
              <a:gd name="connsiteX2" fmla="*/ 0 w 1005385"/>
              <a:gd name="connsiteY2" fmla="*/ 2251881 h 2251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5385" h="2251881">
                <a:moveTo>
                  <a:pt x="873457" y="0"/>
                </a:moveTo>
                <a:cubicBezTo>
                  <a:pt x="939421" y="535675"/>
                  <a:pt x="1005385" y="1071350"/>
                  <a:pt x="859809" y="1446663"/>
                </a:cubicBezTo>
                <a:cubicBezTo>
                  <a:pt x="714233" y="1821976"/>
                  <a:pt x="95534" y="2195015"/>
                  <a:pt x="0" y="2251881"/>
                </a:cubicBezTo>
              </a:path>
            </a:pathLst>
          </a:custGeom>
          <a:ln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45 CuadroTexto"/>
          <p:cNvSpPr txBox="1"/>
          <p:nvPr/>
        </p:nvSpPr>
        <p:spPr>
          <a:xfrm>
            <a:off x="3707904" y="0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Peticion</a:t>
            </a:r>
            <a:r>
              <a:rPr lang="es-ES" dirty="0" smtClean="0"/>
              <a:t> POP/IMAP</a:t>
            </a:r>
            <a:endParaRPr lang="es-E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31 Disco magnético"/>
          <p:cNvSpPr/>
          <p:nvPr/>
        </p:nvSpPr>
        <p:spPr>
          <a:xfrm>
            <a:off x="3779912" y="3645024"/>
            <a:ext cx="1584176" cy="79208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Controlador NFS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Esquema Buzón balanceado 3</a:t>
            </a:r>
            <a:endParaRPr lang="es-E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5373216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9845" y="5373216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5379293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5379293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9 Conector recto"/>
          <p:cNvCxnSpPr>
            <a:stCxn id="7" idx="3"/>
            <a:endCxn id="8" idx="1"/>
          </p:cNvCxnSpPr>
          <p:nvPr/>
        </p:nvCxnSpPr>
        <p:spPr>
          <a:xfrm>
            <a:off x="4853955" y="5988323"/>
            <a:ext cx="1662261" cy="0"/>
          </a:xfrm>
          <a:prstGeom prst="line">
            <a:avLst/>
          </a:prstGeom>
          <a:ln>
            <a:prstDash val="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1835696" y="4869160"/>
            <a:ext cx="54726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 flipV="1">
            <a:off x="2195736" y="486916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flipV="1">
            <a:off x="3059832" y="486916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 flipV="1">
            <a:off x="4139952" y="486916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 flipV="1">
            <a:off x="7092280" y="486916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"/>
          <p:cNvCxnSpPr/>
          <p:nvPr/>
        </p:nvCxnSpPr>
        <p:spPr>
          <a:xfrm flipV="1">
            <a:off x="4572000" y="4437112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CuadroTexto"/>
          <p:cNvSpPr txBox="1"/>
          <p:nvPr/>
        </p:nvSpPr>
        <p:spPr>
          <a:xfrm>
            <a:off x="4716016" y="321297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VIP servicio NFS</a:t>
            </a:r>
            <a:endParaRPr lang="es-ES" dirty="0"/>
          </a:p>
        </p:txBody>
      </p:sp>
      <p:sp>
        <p:nvSpPr>
          <p:cNvPr id="21" name="20 CuadroTexto"/>
          <p:cNvSpPr txBox="1"/>
          <p:nvPr/>
        </p:nvSpPr>
        <p:spPr>
          <a:xfrm>
            <a:off x="5436096" y="4509120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LAN servidores NFS</a:t>
            </a:r>
            <a:endParaRPr lang="es-ES" dirty="0"/>
          </a:p>
        </p:txBody>
      </p:sp>
      <p:cxnSp>
        <p:nvCxnSpPr>
          <p:cNvPr id="23" name="22 Conector recto"/>
          <p:cNvCxnSpPr/>
          <p:nvPr/>
        </p:nvCxnSpPr>
        <p:spPr>
          <a:xfrm flipV="1">
            <a:off x="4572000" y="3284984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Forma libre"/>
          <p:cNvSpPr/>
          <p:nvPr/>
        </p:nvSpPr>
        <p:spPr>
          <a:xfrm rot="442336">
            <a:off x="3399810" y="2331455"/>
            <a:ext cx="1192251" cy="3131196"/>
          </a:xfrm>
          <a:custGeom>
            <a:avLst/>
            <a:gdLst>
              <a:gd name="connsiteX0" fmla="*/ 873457 w 1005385"/>
              <a:gd name="connsiteY0" fmla="*/ 0 h 2251881"/>
              <a:gd name="connsiteX1" fmla="*/ 859809 w 1005385"/>
              <a:gd name="connsiteY1" fmla="*/ 1446663 h 2251881"/>
              <a:gd name="connsiteX2" fmla="*/ 0 w 1005385"/>
              <a:gd name="connsiteY2" fmla="*/ 2251881 h 2251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5385" h="2251881">
                <a:moveTo>
                  <a:pt x="873457" y="0"/>
                </a:moveTo>
                <a:cubicBezTo>
                  <a:pt x="939421" y="535675"/>
                  <a:pt x="1005385" y="1071350"/>
                  <a:pt x="859809" y="1446663"/>
                </a:cubicBezTo>
                <a:cubicBezTo>
                  <a:pt x="714233" y="1821976"/>
                  <a:pt x="95534" y="2195015"/>
                  <a:pt x="0" y="2251881"/>
                </a:cubicBezTo>
              </a:path>
            </a:pathLst>
          </a:custGeom>
          <a:ln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26 CuadroTexto"/>
          <p:cNvSpPr txBox="1"/>
          <p:nvPr/>
        </p:nvSpPr>
        <p:spPr>
          <a:xfrm>
            <a:off x="3131840" y="2996952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Peticion</a:t>
            </a:r>
            <a:r>
              <a:rPr lang="es-ES" dirty="0" smtClean="0"/>
              <a:t> NFS</a:t>
            </a:r>
            <a:endParaRPr lang="es-ES" dirty="0"/>
          </a:p>
        </p:txBody>
      </p:sp>
      <p:cxnSp>
        <p:nvCxnSpPr>
          <p:cNvPr id="22" name="21 Conector recto"/>
          <p:cNvCxnSpPr/>
          <p:nvPr/>
        </p:nvCxnSpPr>
        <p:spPr>
          <a:xfrm>
            <a:off x="2267744" y="2852936"/>
            <a:ext cx="54726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 flipV="1">
            <a:off x="2627784" y="242088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"/>
          <p:cNvCxnSpPr/>
          <p:nvPr/>
        </p:nvCxnSpPr>
        <p:spPr>
          <a:xfrm flipV="1">
            <a:off x="3491880" y="242088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 flipV="1">
            <a:off x="4572000" y="2852936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"/>
          <p:cNvCxnSpPr/>
          <p:nvPr/>
        </p:nvCxnSpPr>
        <p:spPr>
          <a:xfrm flipV="1">
            <a:off x="7524328" y="242088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"/>
          <p:cNvCxnSpPr/>
          <p:nvPr/>
        </p:nvCxnSpPr>
        <p:spPr>
          <a:xfrm flipV="1">
            <a:off x="5004048" y="242088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CuadroTexto"/>
          <p:cNvSpPr txBox="1"/>
          <p:nvPr/>
        </p:nvSpPr>
        <p:spPr>
          <a:xfrm>
            <a:off x="7164288" y="2924944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LAN servidores Buzones</a:t>
            </a:r>
            <a:endParaRPr lang="es-ES" dirty="0"/>
          </a:p>
        </p:txBody>
      </p:sp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1262683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7917" y="1262683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1268760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1268760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2" name="41 Conector recto"/>
          <p:cNvCxnSpPr>
            <a:stCxn id="40" idx="3"/>
            <a:endCxn id="41" idx="1"/>
          </p:cNvCxnSpPr>
          <p:nvPr/>
        </p:nvCxnSpPr>
        <p:spPr>
          <a:xfrm>
            <a:off x="5502027" y="1877790"/>
            <a:ext cx="1662261" cy="0"/>
          </a:xfrm>
          <a:prstGeom prst="line">
            <a:avLst/>
          </a:prstGeom>
          <a:ln>
            <a:prstDash val="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Esquema </a:t>
            </a:r>
            <a:r>
              <a:rPr lang="es-ES" dirty="0" err="1" smtClean="0"/>
              <a:t>Buzon</a:t>
            </a:r>
            <a:r>
              <a:rPr lang="es-ES" dirty="0" smtClean="0"/>
              <a:t> balanceado 4</a:t>
            </a:r>
            <a:endParaRPr lang="es-E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373216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1693" y="5373216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5379293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10 Cubo"/>
          <p:cNvSpPr/>
          <p:nvPr/>
        </p:nvSpPr>
        <p:spPr>
          <a:xfrm>
            <a:off x="683568" y="3717032"/>
            <a:ext cx="2592288" cy="72008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Balanceador L2-L7</a:t>
            </a:r>
            <a:endParaRPr lang="es-ES" dirty="0"/>
          </a:p>
        </p:txBody>
      </p:sp>
      <p:cxnSp>
        <p:nvCxnSpPr>
          <p:cNvPr id="13" name="12 Conector recto"/>
          <p:cNvCxnSpPr/>
          <p:nvPr/>
        </p:nvCxnSpPr>
        <p:spPr>
          <a:xfrm>
            <a:off x="467544" y="4869160"/>
            <a:ext cx="23762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 flipV="1">
            <a:off x="827584" y="486916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flipV="1">
            <a:off x="1691680" y="486916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 flipV="1">
            <a:off x="2771800" y="486916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"/>
          <p:cNvCxnSpPr/>
          <p:nvPr/>
        </p:nvCxnSpPr>
        <p:spPr>
          <a:xfrm flipV="1">
            <a:off x="1979712" y="4437112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CuadroTexto"/>
          <p:cNvSpPr txBox="1"/>
          <p:nvPr/>
        </p:nvSpPr>
        <p:spPr>
          <a:xfrm>
            <a:off x="2843808" y="314096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VIP servicio LMTP</a:t>
            </a:r>
            <a:endParaRPr lang="es-ES" dirty="0"/>
          </a:p>
        </p:txBody>
      </p:sp>
      <p:sp>
        <p:nvSpPr>
          <p:cNvPr id="21" name="20 CuadroTexto"/>
          <p:cNvSpPr txBox="1"/>
          <p:nvPr/>
        </p:nvSpPr>
        <p:spPr>
          <a:xfrm>
            <a:off x="2843808" y="4509120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LAN servidores Buzones</a:t>
            </a:r>
            <a:endParaRPr lang="es-ES" dirty="0"/>
          </a:p>
        </p:txBody>
      </p:sp>
      <p:cxnSp>
        <p:nvCxnSpPr>
          <p:cNvPr id="23" name="22 Conector recto"/>
          <p:cNvCxnSpPr/>
          <p:nvPr/>
        </p:nvCxnSpPr>
        <p:spPr>
          <a:xfrm flipV="1">
            <a:off x="2699792" y="3284984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Forma libre"/>
          <p:cNvSpPr/>
          <p:nvPr/>
        </p:nvSpPr>
        <p:spPr>
          <a:xfrm rot="442336">
            <a:off x="1023547" y="2340422"/>
            <a:ext cx="1192251" cy="3131196"/>
          </a:xfrm>
          <a:custGeom>
            <a:avLst/>
            <a:gdLst>
              <a:gd name="connsiteX0" fmla="*/ 873457 w 1005385"/>
              <a:gd name="connsiteY0" fmla="*/ 0 h 2251881"/>
              <a:gd name="connsiteX1" fmla="*/ 859809 w 1005385"/>
              <a:gd name="connsiteY1" fmla="*/ 1446663 h 2251881"/>
              <a:gd name="connsiteX2" fmla="*/ 0 w 1005385"/>
              <a:gd name="connsiteY2" fmla="*/ 2251881 h 2251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5385" h="2251881">
                <a:moveTo>
                  <a:pt x="873457" y="0"/>
                </a:moveTo>
                <a:cubicBezTo>
                  <a:pt x="939421" y="535675"/>
                  <a:pt x="1005385" y="1071350"/>
                  <a:pt x="859809" y="1446663"/>
                </a:cubicBezTo>
                <a:cubicBezTo>
                  <a:pt x="714233" y="1821976"/>
                  <a:pt x="95534" y="2195015"/>
                  <a:pt x="0" y="2251881"/>
                </a:cubicBezTo>
              </a:path>
            </a:pathLst>
          </a:custGeom>
          <a:ln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26 CuadroTexto"/>
          <p:cNvSpPr txBox="1"/>
          <p:nvPr/>
        </p:nvSpPr>
        <p:spPr>
          <a:xfrm>
            <a:off x="1763688" y="2996952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Peticion</a:t>
            </a:r>
            <a:r>
              <a:rPr lang="es-ES" dirty="0" smtClean="0"/>
              <a:t> LMTP</a:t>
            </a:r>
            <a:endParaRPr lang="es-ES" dirty="0"/>
          </a:p>
        </p:txBody>
      </p:sp>
      <p:cxnSp>
        <p:nvCxnSpPr>
          <p:cNvPr id="22" name="21 Conector recto"/>
          <p:cNvCxnSpPr/>
          <p:nvPr/>
        </p:nvCxnSpPr>
        <p:spPr>
          <a:xfrm>
            <a:off x="899592" y="2852936"/>
            <a:ext cx="28083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 flipV="1">
            <a:off x="1259632" y="242088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"/>
          <p:cNvCxnSpPr/>
          <p:nvPr/>
        </p:nvCxnSpPr>
        <p:spPr>
          <a:xfrm flipV="1">
            <a:off x="2123728" y="242088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 flipV="1">
            <a:off x="2699792" y="2852936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"/>
          <p:cNvCxnSpPr/>
          <p:nvPr/>
        </p:nvCxnSpPr>
        <p:spPr>
          <a:xfrm flipV="1">
            <a:off x="3635896" y="242088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CuadroTexto"/>
          <p:cNvSpPr txBox="1"/>
          <p:nvPr/>
        </p:nvSpPr>
        <p:spPr>
          <a:xfrm>
            <a:off x="-36512" y="278092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LAN servidores MDA</a:t>
            </a:r>
            <a:endParaRPr lang="es-ES" dirty="0"/>
          </a:p>
        </p:txBody>
      </p:sp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262683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9765" y="1262683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1268760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5373216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0245" y="5373216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5379293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42 Cubo"/>
          <p:cNvSpPr/>
          <p:nvPr/>
        </p:nvSpPr>
        <p:spPr>
          <a:xfrm>
            <a:off x="5652120" y="3717032"/>
            <a:ext cx="2592288" cy="72008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Balanceador L2-L7</a:t>
            </a:r>
            <a:endParaRPr lang="es-ES" dirty="0"/>
          </a:p>
        </p:txBody>
      </p:sp>
      <p:cxnSp>
        <p:nvCxnSpPr>
          <p:cNvPr id="44" name="43 Conector recto"/>
          <p:cNvCxnSpPr/>
          <p:nvPr/>
        </p:nvCxnSpPr>
        <p:spPr>
          <a:xfrm>
            <a:off x="5436096" y="4869160"/>
            <a:ext cx="23762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Conector recto"/>
          <p:cNvCxnSpPr/>
          <p:nvPr/>
        </p:nvCxnSpPr>
        <p:spPr>
          <a:xfrm flipV="1">
            <a:off x="5796136" y="486916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Conector recto"/>
          <p:cNvCxnSpPr/>
          <p:nvPr/>
        </p:nvCxnSpPr>
        <p:spPr>
          <a:xfrm flipV="1">
            <a:off x="6660232" y="486916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Conector recto"/>
          <p:cNvCxnSpPr/>
          <p:nvPr/>
        </p:nvCxnSpPr>
        <p:spPr>
          <a:xfrm flipV="1">
            <a:off x="7740352" y="486916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Conector recto"/>
          <p:cNvCxnSpPr/>
          <p:nvPr/>
        </p:nvCxnSpPr>
        <p:spPr>
          <a:xfrm flipV="1">
            <a:off x="6948264" y="4437112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48 CuadroTexto"/>
          <p:cNvSpPr txBox="1"/>
          <p:nvPr/>
        </p:nvSpPr>
        <p:spPr>
          <a:xfrm>
            <a:off x="7380312" y="334770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VIP servicio LMTP</a:t>
            </a:r>
            <a:endParaRPr lang="es-ES" dirty="0"/>
          </a:p>
        </p:txBody>
      </p:sp>
      <p:sp>
        <p:nvSpPr>
          <p:cNvPr id="50" name="49 CuadroTexto"/>
          <p:cNvSpPr txBox="1"/>
          <p:nvPr/>
        </p:nvSpPr>
        <p:spPr>
          <a:xfrm>
            <a:off x="7092280" y="4509120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LAN servidores Buzones</a:t>
            </a:r>
            <a:endParaRPr lang="es-ES" dirty="0"/>
          </a:p>
        </p:txBody>
      </p:sp>
      <p:cxnSp>
        <p:nvCxnSpPr>
          <p:cNvPr id="51" name="50 Conector recto"/>
          <p:cNvCxnSpPr/>
          <p:nvPr/>
        </p:nvCxnSpPr>
        <p:spPr>
          <a:xfrm flipV="1">
            <a:off x="7668344" y="3284984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51 Forma libre"/>
          <p:cNvSpPr/>
          <p:nvPr/>
        </p:nvSpPr>
        <p:spPr>
          <a:xfrm rot="442336" flipH="1">
            <a:off x="7197284" y="2460204"/>
            <a:ext cx="654089" cy="2810656"/>
          </a:xfrm>
          <a:custGeom>
            <a:avLst/>
            <a:gdLst>
              <a:gd name="connsiteX0" fmla="*/ 873457 w 1005385"/>
              <a:gd name="connsiteY0" fmla="*/ 0 h 2251881"/>
              <a:gd name="connsiteX1" fmla="*/ 859809 w 1005385"/>
              <a:gd name="connsiteY1" fmla="*/ 1446663 h 2251881"/>
              <a:gd name="connsiteX2" fmla="*/ 0 w 1005385"/>
              <a:gd name="connsiteY2" fmla="*/ 2251881 h 2251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5385" h="2251881">
                <a:moveTo>
                  <a:pt x="873457" y="0"/>
                </a:moveTo>
                <a:cubicBezTo>
                  <a:pt x="939421" y="535675"/>
                  <a:pt x="1005385" y="1071350"/>
                  <a:pt x="859809" y="1446663"/>
                </a:cubicBezTo>
                <a:cubicBezTo>
                  <a:pt x="714233" y="1821976"/>
                  <a:pt x="95534" y="2195015"/>
                  <a:pt x="0" y="2251881"/>
                </a:cubicBezTo>
              </a:path>
            </a:pathLst>
          </a:custGeom>
          <a:ln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3" name="52 CuadroTexto"/>
          <p:cNvSpPr txBox="1"/>
          <p:nvPr/>
        </p:nvSpPr>
        <p:spPr>
          <a:xfrm>
            <a:off x="6732240" y="2996952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Peticion</a:t>
            </a:r>
            <a:r>
              <a:rPr lang="es-ES" dirty="0" smtClean="0"/>
              <a:t> LMTP</a:t>
            </a:r>
            <a:endParaRPr lang="es-ES" dirty="0"/>
          </a:p>
        </p:txBody>
      </p:sp>
      <p:cxnSp>
        <p:nvCxnSpPr>
          <p:cNvPr id="54" name="53 Conector recto"/>
          <p:cNvCxnSpPr/>
          <p:nvPr/>
        </p:nvCxnSpPr>
        <p:spPr>
          <a:xfrm>
            <a:off x="5868144" y="2852936"/>
            <a:ext cx="28083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Conector recto"/>
          <p:cNvCxnSpPr/>
          <p:nvPr/>
        </p:nvCxnSpPr>
        <p:spPr>
          <a:xfrm flipV="1">
            <a:off x="6228184" y="242088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Conector recto"/>
          <p:cNvCxnSpPr/>
          <p:nvPr/>
        </p:nvCxnSpPr>
        <p:spPr>
          <a:xfrm flipV="1">
            <a:off x="7092280" y="242088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Conector recto"/>
          <p:cNvCxnSpPr/>
          <p:nvPr/>
        </p:nvCxnSpPr>
        <p:spPr>
          <a:xfrm flipV="1">
            <a:off x="7668344" y="2852936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57 Conector recto"/>
          <p:cNvCxnSpPr/>
          <p:nvPr/>
        </p:nvCxnSpPr>
        <p:spPr>
          <a:xfrm flipV="1">
            <a:off x="8604448" y="242088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58 CuadroTexto"/>
          <p:cNvSpPr txBox="1"/>
          <p:nvPr/>
        </p:nvSpPr>
        <p:spPr>
          <a:xfrm>
            <a:off x="4932040" y="278092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LAN servidores MDA</a:t>
            </a:r>
            <a:endParaRPr lang="es-ES" dirty="0"/>
          </a:p>
        </p:txBody>
      </p:sp>
      <p:pic>
        <p:nvPicPr>
          <p:cNvPr id="6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1262683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8317" y="1262683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1268760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" name="62 CuadroTexto"/>
          <p:cNvSpPr txBox="1"/>
          <p:nvPr/>
        </p:nvSpPr>
        <p:spPr>
          <a:xfrm>
            <a:off x="683568" y="648866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Sede A</a:t>
            </a:r>
            <a:endParaRPr lang="es-ES" dirty="0"/>
          </a:p>
        </p:txBody>
      </p:sp>
      <p:sp>
        <p:nvSpPr>
          <p:cNvPr id="64" name="63 CuadroTexto"/>
          <p:cNvSpPr txBox="1"/>
          <p:nvPr/>
        </p:nvSpPr>
        <p:spPr>
          <a:xfrm>
            <a:off x="5940152" y="648866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Sede B</a:t>
            </a:r>
            <a:endParaRPr lang="es-E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Esquema Buzón balanceado 5</a:t>
            </a:r>
            <a:endParaRPr lang="es-E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5157192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65709" y="5157192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5163269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10 Cubo"/>
          <p:cNvSpPr/>
          <p:nvPr/>
        </p:nvSpPr>
        <p:spPr>
          <a:xfrm>
            <a:off x="2051720" y="3501008"/>
            <a:ext cx="2592288" cy="72008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Balanceador L2-L7</a:t>
            </a:r>
            <a:endParaRPr lang="es-ES" dirty="0"/>
          </a:p>
        </p:txBody>
      </p:sp>
      <p:cxnSp>
        <p:nvCxnSpPr>
          <p:cNvPr id="13" name="12 Conector recto"/>
          <p:cNvCxnSpPr/>
          <p:nvPr/>
        </p:nvCxnSpPr>
        <p:spPr>
          <a:xfrm>
            <a:off x="611560" y="4653136"/>
            <a:ext cx="34563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 flipV="1">
            <a:off x="971600" y="4653136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flipV="1">
            <a:off x="1835696" y="4653136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 flipV="1">
            <a:off x="2915816" y="4653136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"/>
          <p:cNvCxnSpPr/>
          <p:nvPr/>
        </p:nvCxnSpPr>
        <p:spPr>
          <a:xfrm flipV="1">
            <a:off x="3347864" y="422108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CuadroTexto"/>
          <p:cNvSpPr txBox="1"/>
          <p:nvPr/>
        </p:nvSpPr>
        <p:spPr>
          <a:xfrm>
            <a:off x="3347864" y="2854677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VIP servicio POP/IMAP anunciada con prioridad 10</a:t>
            </a:r>
            <a:endParaRPr lang="es-ES" dirty="0"/>
          </a:p>
        </p:txBody>
      </p:sp>
      <p:sp>
        <p:nvSpPr>
          <p:cNvPr id="21" name="20 CuadroTexto"/>
          <p:cNvSpPr txBox="1"/>
          <p:nvPr/>
        </p:nvSpPr>
        <p:spPr>
          <a:xfrm>
            <a:off x="251520" y="4005064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LAN servidores Proxy POP/IMAP</a:t>
            </a:r>
            <a:endParaRPr lang="es-ES" dirty="0"/>
          </a:p>
        </p:txBody>
      </p:sp>
      <p:cxnSp>
        <p:nvCxnSpPr>
          <p:cNvPr id="23" name="22 Conector recto"/>
          <p:cNvCxnSpPr>
            <a:endCxn id="22" idx="3"/>
          </p:cNvCxnSpPr>
          <p:nvPr/>
        </p:nvCxnSpPr>
        <p:spPr>
          <a:xfrm flipV="1">
            <a:off x="3347864" y="2780928"/>
            <a:ext cx="72008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CuadroTexto"/>
          <p:cNvSpPr txBox="1"/>
          <p:nvPr/>
        </p:nvSpPr>
        <p:spPr>
          <a:xfrm>
            <a:off x="1259632" y="2780928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Peticion</a:t>
            </a:r>
            <a:r>
              <a:rPr lang="es-ES" dirty="0" smtClean="0"/>
              <a:t> POP/IMAP</a:t>
            </a:r>
            <a:endParaRPr lang="es-ES" dirty="0"/>
          </a:p>
        </p:txBody>
      </p:sp>
      <p:sp>
        <p:nvSpPr>
          <p:cNvPr id="22" name="21 Cilindro"/>
          <p:cNvSpPr/>
          <p:nvPr/>
        </p:nvSpPr>
        <p:spPr>
          <a:xfrm>
            <a:off x="2771800" y="2132856"/>
            <a:ext cx="1296144" cy="64807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Router</a:t>
            </a:r>
            <a:r>
              <a:rPr lang="es-ES" dirty="0" smtClean="0"/>
              <a:t> sede A</a:t>
            </a:r>
            <a:endParaRPr lang="es-ES" dirty="0"/>
          </a:p>
        </p:txBody>
      </p:sp>
      <p:sp>
        <p:nvSpPr>
          <p:cNvPr id="29" name="28 Cilindro"/>
          <p:cNvSpPr/>
          <p:nvPr/>
        </p:nvSpPr>
        <p:spPr>
          <a:xfrm>
            <a:off x="7236296" y="2132856"/>
            <a:ext cx="1296144" cy="64807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Router</a:t>
            </a:r>
            <a:r>
              <a:rPr lang="es-ES" dirty="0" smtClean="0"/>
              <a:t> sede B</a:t>
            </a:r>
            <a:endParaRPr lang="es-ES" dirty="0"/>
          </a:p>
        </p:txBody>
      </p:sp>
      <p:sp>
        <p:nvSpPr>
          <p:cNvPr id="30" name="29 Cubo"/>
          <p:cNvSpPr/>
          <p:nvPr/>
        </p:nvSpPr>
        <p:spPr>
          <a:xfrm>
            <a:off x="6444208" y="3501008"/>
            <a:ext cx="2592288" cy="72008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Balanceador L2-L7</a:t>
            </a:r>
            <a:endParaRPr lang="es-ES" dirty="0"/>
          </a:p>
        </p:txBody>
      </p:sp>
      <p:pic>
        <p:nvPicPr>
          <p:cNvPr id="3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5157192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6269" y="5157192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5163269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5" name="34 Conector recto"/>
          <p:cNvCxnSpPr/>
          <p:nvPr/>
        </p:nvCxnSpPr>
        <p:spPr>
          <a:xfrm>
            <a:off x="5652120" y="4653136"/>
            <a:ext cx="34563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"/>
          <p:cNvCxnSpPr/>
          <p:nvPr/>
        </p:nvCxnSpPr>
        <p:spPr>
          <a:xfrm flipV="1">
            <a:off x="6012160" y="4653136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"/>
          <p:cNvCxnSpPr/>
          <p:nvPr/>
        </p:nvCxnSpPr>
        <p:spPr>
          <a:xfrm flipV="1">
            <a:off x="6876256" y="4653136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recto"/>
          <p:cNvCxnSpPr/>
          <p:nvPr/>
        </p:nvCxnSpPr>
        <p:spPr>
          <a:xfrm flipV="1">
            <a:off x="7956376" y="4653136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recto"/>
          <p:cNvCxnSpPr/>
          <p:nvPr/>
        </p:nvCxnSpPr>
        <p:spPr>
          <a:xfrm flipV="1">
            <a:off x="8388424" y="422108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CuadroTexto"/>
          <p:cNvSpPr txBox="1"/>
          <p:nvPr/>
        </p:nvSpPr>
        <p:spPr>
          <a:xfrm>
            <a:off x="4860032" y="4005064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LAN servidores Proxy POP/IMAP</a:t>
            </a:r>
            <a:endParaRPr lang="es-ES" dirty="0"/>
          </a:p>
        </p:txBody>
      </p:sp>
      <p:cxnSp>
        <p:nvCxnSpPr>
          <p:cNvPr id="41" name="40 Conector recto"/>
          <p:cNvCxnSpPr/>
          <p:nvPr/>
        </p:nvCxnSpPr>
        <p:spPr>
          <a:xfrm flipV="1">
            <a:off x="7956376" y="2780928"/>
            <a:ext cx="72008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41 CuadroTexto"/>
          <p:cNvSpPr txBox="1"/>
          <p:nvPr/>
        </p:nvSpPr>
        <p:spPr>
          <a:xfrm>
            <a:off x="6156176" y="2852936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VIP servicio POP/IMAP anunciada con prioridad 20</a:t>
            </a:r>
            <a:endParaRPr lang="es-ES" dirty="0"/>
          </a:p>
        </p:txBody>
      </p:sp>
      <p:sp>
        <p:nvSpPr>
          <p:cNvPr id="26" name="25 Forma libre"/>
          <p:cNvSpPr/>
          <p:nvPr/>
        </p:nvSpPr>
        <p:spPr>
          <a:xfrm rot="442336">
            <a:off x="2215467" y="1497756"/>
            <a:ext cx="680617" cy="3718474"/>
          </a:xfrm>
          <a:custGeom>
            <a:avLst/>
            <a:gdLst>
              <a:gd name="connsiteX0" fmla="*/ 873457 w 1005385"/>
              <a:gd name="connsiteY0" fmla="*/ 0 h 2251881"/>
              <a:gd name="connsiteX1" fmla="*/ 859809 w 1005385"/>
              <a:gd name="connsiteY1" fmla="*/ 1446663 h 2251881"/>
              <a:gd name="connsiteX2" fmla="*/ 0 w 1005385"/>
              <a:gd name="connsiteY2" fmla="*/ 2251881 h 2251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5385" h="2251881">
                <a:moveTo>
                  <a:pt x="873457" y="0"/>
                </a:moveTo>
                <a:cubicBezTo>
                  <a:pt x="939421" y="535675"/>
                  <a:pt x="1005385" y="1071350"/>
                  <a:pt x="859809" y="1446663"/>
                </a:cubicBezTo>
                <a:cubicBezTo>
                  <a:pt x="714233" y="1821976"/>
                  <a:pt x="95534" y="2195015"/>
                  <a:pt x="0" y="2251881"/>
                </a:cubicBezTo>
              </a:path>
            </a:pathLst>
          </a:custGeom>
          <a:ln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42 Forma libre"/>
          <p:cNvSpPr/>
          <p:nvPr/>
        </p:nvSpPr>
        <p:spPr>
          <a:xfrm>
            <a:off x="3347864" y="1484784"/>
            <a:ext cx="5400599" cy="3600400"/>
          </a:xfrm>
          <a:custGeom>
            <a:avLst/>
            <a:gdLst>
              <a:gd name="connsiteX0" fmla="*/ 0 w 5106538"/>
              <a:gd name="connsiteY0" fmla="*/ 25021 h 3860042"/>
              <a:gd name="connsiteX1" fmla="*/ 4490114 w 5106538"/>
              <a:gd name="connsiteY1" fmla="*/ 639170 h 3860042"/>
              <a:gd name="connsiteX2" fmla="*/ 3698544 w 5106538"/>
              <a:gd name="connsiteY2" fmla="*/ 3860042 h 3860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06538" h="3860042">
                <a:moveTo>
                  <a:pt x="0" y="25021"/>
                </a:moveTo>
                <a:cubicBezTo>
                  <a:pt x="1936845" y="12510"/>
                  <a:pt x="3873690" y="0"/>
                  <a:pt x="4490114" y="639170"/>
                </a:cubicBezTo>
                <a:cubicBezTo>
                  <a:pt x="5106538" y="1278340"/>
                  <a:pt x="4402541" y="2569191"/>
                  <a:pt x="3698544" y="3860042"/>
                </a:cubicBezTo>
              </a:path>
            </a:pathLst>
          </a:custGeom>
          <a:ln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CuadroTexto"/>
          <p:cNvSpPr txBox="1"/>
          <p:nvPr/>
        </p:nvSpPr>
        <p:spPr>
          <a:xfrm>
            <a:off x="3995936" y="1412776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Peticion</a:t>
            </a:r>
            <a:r>
              <a:rPr lang="es-ES" dirty="0" smtClean="0"/>
              <a:t> POP/IMAP</a:t>
            </a:r>
            <a:endParaRPr lang="es-ES" dirty="0"/>
          </a:p>
        </p:txBody>
      </p:sp>
      <p:sp>
        <p:nvSpPr>
          <p:cNvPr id="45" name="44 Nube"/>
          <p:cNvSpPr/>
          <p:nvPr/>
        </p:nvSpPr>
        <p:spPr>
          <a:xfrm>
            <a:off x="899592" y="1052736"/>
            <a:ext cx="2808312" cy="57606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Usuario</a:t>
            </a:r>
            <a:endParaRPr lang="es-E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31 Disco magnético"/>
          <p:cNvSpPr/>
          <p:nvPr/>
        </p:nvSpPr>
        <p:spPr>
          <a:xfrm>
            <a:off x="7092280" y="3573016"/>
            <a:ext cx="1584176" cy="79208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Controlador NFS sede B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Esquema Buzón balanceado 6</a:t>
            </a:r>
            <a:endParaRPr lang="es-E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379293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4189" y="5379293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60240" y="5385370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40560" y="5385370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9 Conector recto"/>
          <p:cNvCxnSpPr>
            <a:stCxn id="7" idx="3"/>
            <a:endCxn id="8" idx="1"/>
          </p:cNvCxnSpPr>
          <p:nvPr/>
        </p:nvCxnSpPr>
        <p:spPr>
          <a:xfrm>
            <a:off x="3378299" y="5994400"/>
            <a:ext cx="1662261" cy="0"/>
          </a:xfrm>
          <a:prstGeom prst="line">
            <a:avLst/>
          </a:prstGeom>
          <a:ln>
            <a:prstDash val="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360040" y="4875237"/>
            <a:ext cx="54726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 flipV="1">
            <a:off x="720080" y="4875237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flipV="1">
            <a:off x="1584176" y="4875237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 flipV="1">
            <a:off x="2664296" y="4875237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 flipV="1">
            <a:off x="5616624" y="4875237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"/>
          <p:cNvCxnSpPr/>
          <p:nvPr/>
        </p:nvCxnSpPr>
        <p:spPr>
          <a:xfrm flipV="1">
            <a:off x="3096344" y="4443189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CuadroTexto"/>
          <p:cNvSpPr txBox="1"/>
          <p:nvPr/>
        </p:nvSpPr>
        <p:spPr>
          <a:xfrm>
            <a:off x="3240360" y="3219053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VIP servicio NFS</a:t>
            </a:r>
            <a:endParaRPr lang="es-ES" dirty="0"/>
          </a:p>
        </p:txBody>
      </p:sp>
      <p:sp>
        <p:nvSpPr>
          <p:cNvPr id="21" name="20 CuadroTexto"/>
          <p:cNvSpPr txBox="1"/>
          <p:nvPr/>
        </p:nvSpPr>
        <p:spPr>
          <a:xfrm>
            <a:off x="3960440" y="4515197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LAN servidores NFS</a:t>
            </a:r>
            <a:endParaRPr lang="es-ES" dirty="0"/>
          </a:p>
        </p:txBody>
      </p:sp>
      <p:cxnSp>
        <p:nvCxnSpPr>
          <p:cNvPr id="23" name="22 Conector recto"/>
          <p:cNvCxnSpPr/>
          <p:nvPr/>
        </p:nvCxnSpPr>
        <p:spPr>
          <a:xfrm flipV="1">
            <a:off x="3096344" y="3291061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Forma libre"/>
          <p:cNvSpPr/>
          <p:nvPr/>
        </p:nvSpPr>
        <p:spPr>
          <a:xfrm rot="442336">
            <a:off x="1924154" y="2337532"/>
            <a:ext cx="1192251" cy="3131196"/>
          </a:xfrm>
          <a:custGeom>
            <a:avLst/>
            <a:gdLst>
              <a:gd name="connsiteX0" fmla="*/ 873457 w 1005385"/>
              <a:gd name="connsiteY0" fmla="*/ 0 h 2251881"/>
              <a:gd name="connsiteX1" fmla="*/ 859809 w 1005385"/>
              <a:gd name="connsiteY1" fmla="*/ 1446663 h 2251881"/>
              <a:gd name="connsiteX2" fmla="*/ 0 w 1005385"/>
              <a:gd name="connsiteY2" fmla="*/ 2251881 h 2251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5385" h="2251881">
                <a:moveTo>
                  <a:pt x="873457" y="0"/>
                </a:moveTo>
                <a:cubicBezTo>
                  <a:pt x="939421" y="535675"/>
                  <a:pt x="1005385" y="1071350"/>
                  <a:pt x="859809" y="1446663"/>
                </a:cubicBezTo>
                <a:cubicBezTo>
                  <a:pt x="714233" y="1821976"/>
                  <a:pt x="95534" y="2195015"/>
                  <a:pt x="0" y="2251881"/>
                </a:cubicBezTo>
              </a:path>
            </a:pathLst>
          </a:custGeom>
          <a:ln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26 CuadroTexto"/>
          <p:cNvSpPr txBox="1"/>
          <p:nvPr/>
        </p:nvSpPr>
        <p:spPr>
          <a:xfrm>
            <a:off x="1656184" y="3003029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Peticion</a:t>
            </a:r>
            <a:r>
              <a:rPr lang="es-ES" dirty="0" smtClean="0"/>
              <a:t> NFS</a:t>
            </a:r>
            <a:endParaRPr lang="es-ES" dirty="0"/>
          </a:p>
        </p:txBody>
      </p:sp>
      <p:cxnSp>
        <p:nvCxnSpPr>
          <p:cNvPr id="22" name="21 Conector recto"/>
          <p:cNvCxnSpPr/>
          <p:nvPr/>
        </p:nvCxnSpPr>
        <p:spPr>
          <a:xfrm>
            <a:off x="792088" y="2859013"/>
            <a:ext cx="54726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 flipV="1">
            <a:off x="1152128" y="2426965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"/>
          <p:cNvCxnSpPr/>
          <p:nvPr/>
        </p:nvCxnSpPr>
        <p:spPr>
          <a:xfrm flipV="1">
            <a:off x="2016224" y="2426965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 flipV="1">
            <a:off x="3096344" y="2859013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"/>
          <p:cNvCxnSpPr/>
          <p:nvPr/>
        </p:nvCxnSpPr>
        <p:spPr>
          <a:xfrm flipV="1">
            <a:off x="6048672" y="2426965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"/>
          <p:cNvCxnSpPr/>
          <p:nvPr/>
        </p:nvCxnSpPr>
        <p:spPr>
          <a:xfrm flipV="1">
            <a:off x="3528392" y="2426965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CuadroTexto"/>
          <p:cNvSpPr txBox="1"/>
          <p:nvPr/>
        </p:nvSpPr>
        <p:spPr>
          <a:xfrm>
            <a:off x="5148064" y="2852936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LAN servidores Buzones</a:t>
            </a:r>
            <a:endParaRPr lang="es-ES" dirty="0"/>
          </a:p>
        </p:txBody>
      </p:sp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8072" y="1268760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62261" y="1268760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08312" y="1274837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88632" y="1274837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2" name="41 Conector recto"/>
          <p:cNvCxnSpPr>
            <a:stCxn id="40" idx="3"/>
            <a:endCxn id="41" idx="1"/>
          </p:cNvCxnSpPr>
          <p:nvPr/>
        </p:nvCxnSpPr>
        <p:spPr>
          <a:xfrm>
            <a:off x="4026371" y="1883867"/>
            <a:ext cx="1662261" cy="0"/>
          </a:xfrm>
          <a:prstGeom prst="line">
            <a:avLst/>
          </a:prstGeom>
          <a:ln>
            <a:prstDash val="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1" name="50 Disco magnético"/>
          <p:cNvSpPr/>
          <p:nvPr/>
        </p:nvSpPr>
        <p:spPr>
          <a:xfrm>
            <a:off x="2339752" y="3573016"/>
            <a:ext cx="1584176" cy="79208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Controlador NFS sede A</a:t>
            </a:r>
            <a:endParaRPr lang="es-ES" dirty="0"/>
          </a:p>
        </p:txBody>
      </p:sp>
      <p:cxnSp>
        <p:nvCxnSpPr>
          <p:cNvPr id="52" name="51 Conector recto"/>
          <p:cNvCxnSpPr/>
          <p:nvPr/>
        </p:nvCxnSpPr>
        <p:spPr>
          <a:xfrm>
            <a:off x="4139952" y="3933056"/>
            <a:ext cx="2664296" cy="0"/>
          </a:xfrm>
          <a:prstGeom prst="line">
            <a:avLst/>
          </a:prstGeom>
          <a:ln>
            <a:prstDash val="dash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4" name="53 CuadroTexto"/>
          <p:cNvSpPr txBox="1"/>
          <p:nvPr/>
        </p:nvSpPr>
        <p:spPr>
          <a:xfrm>
            <a:off x="4067944" y="400506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Replicación de datos remota</a:t>
            </a:r>
            <a:endParaRPr lang="es-E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Esquema DNS balanceado 1</a:t>
            </a:r>
            <a:endParaRPr lang="es-E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4005064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9845" y="4005064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4011141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4011141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9 Conector recto"/>
          <p:cNvCxnSpPr>
            <a:stCxn id="7" idx="3"/>
            <a:endCxn id="8" idx="1"/>
          </p:cNvCxnSpPr>
          <p:nvPr/>
        </p:nvCxnSpPr>
        <p:spPr>
          <a:xfrm>
            <a:off x="4853955" y="4620171"/>
            <a:ext cx="1662261" cy="0"/>
          </a:xfrm>
          <a:prstGeom prst="line">
            <a:avLst/>
          </a:prstGeom>
          <a:ln>
            <a:prstDash val="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10 Cubo"/>
          <p:cNvSpPr/>
          <p:nvPr/>
        </p:nvSpPr>
        <p:spPr>
          <a:xfrm>
            <a:off x="3275856" y="2348880"/>
            <a:ext cx="2592288" cy="72008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Balanceador L2-L7</a:t>
            </a:r>
            <a:endParaRPr lang="es-ES" dirty="0"/>
          </a:p>
        </p:txBody>
      </p:sp>
      <p:cxnSp>
        <p:nvCxnSpPr>
          <p:cNvPr id="13" name="12 Conector recto"/>
          <p:cNvCxnSpPr/>
          <p:nvPr/>
        </p:nvCxnSpPr>
        <p:spPr>
          <a:xfrm>
            <a:off x="1835696" y="3501008"/>
            <a:ext cx="54726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 flipV="1">
            <a:off x="2195736" y="350100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flipV="1">
            <a:off x="3059832" y="350100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 flipV="1">
            <a:off x="4139952" y="350100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 flipV="1">
            <a:off x="7092280" y="350100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"/>
          <p:cNvCxnSpPr/>
          <p:nvPr/>
        </p:nvCxnSpPr>
        <p:spPr>
          <a:xfrm flipV="1">
            <a:off x="4572000" y="306896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CuadroTexto"/>
          <p:cNvSpPr txBox="1"/>
          <p:nvPr/>
        </p:nvSpPr>
        <p:spPr>
          <a:xfrm>
            <a:off x="4788024" y="170080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VIP servicio DNS</a:t>
            </a:r>
            <a:endParaRPr lang="es-ES" dirty="0"/>
          </a:p>
        </p:txBody>
      </p:sp>
      <p:sp>
        <p:nvSpPr>
          <p:cNvPr id="21" name="20 CuadroTexto"/>
          <p:cNvSpPr txBox="1"/>
          <p:nvPr/>
        </p:nvSpPr>
        <p:spPr>
          <a:xfrm>
            <a:off x="5436096" y="314096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LAN servidores DNS</a:t>
            </a:r>
            <a:endParaRPr lang="es-ES" dirty="0"/>
          </a:p>
        </p:txBody>
      </p:sp>
      <p:cxnSp>
        <p:nvCxnSpPr>
          <p:cNvPr id="23" name="22 Conector recto"/>
          <p:cNvCxnSpPr/>
          <p:nvPr/>
        </p:nvCxnSpPr>
        <p:spPr>
          <a:xfrm flipV="1">
            <a:off x="4572000" y="1916832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Forma libre"/>
          <p:cNvSpPr/>
          <p:nvPr/>
        </p:nvSpPr>
        <p:spPr>
          <a:xfrm rot="442336">
            <a:off x="3347864" y="1769621"/>
            <a:ext cx="861049" cy="2300193"/>
          </a:xfrm>
          <a:custGeom>
            <a:avLst/>
            <a:gdLst>
              <a:gd name="connsiteX0" fmla="*/ 873457 w 1005385"/>
              <a:gd name="connsiteY0" fmla="*/ 0 h 2251881"/>
              <a:gd name="connsiteX1" fmla="*/ 859809 w 1005385"/>
              <a:gd name="connsiteY1" fmla="*/ 1446663 h 2251881"/>
              <a:gd name="connsiteX2" fmla="*/ 0 w 1005385"/>
              <a:gd name="connsiteY2" fmla="*/ 2251881 h 2251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5385" h="2251881">
                <a:moveTo>
                  <a:pt x="873457" y="0"/>
                </a:moveTo>
                <a:cubicBezTo>
                  <a:pt x="939421" y="535675"/>
                  <a:pt x="1005385" y="1071350"/>
                  <a:pt x="859809" y="1446663"/>
                </a:cubicBezTo>
                <a:cubicBezTo>
                  <a:pt x="714233" y="1821976"/>
                  <a:pt x="95534" y="2195015"/>
                  <a:pt x="0" y="2251881"/>
                </a:cubicBezTo>
              </a:path>
            </a:pathLst>
          </a:custGeom>
          <a:ln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26 CuadroTexto"/>
          <p:cNvSpPr txBox="1"/>
          <p:nvPr/>
        </p:nvSpPr>
        <p:spPr>
          <a:xfrm>
            <a:off x="3131840" y="162880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Peticion</a:t>
            </a:r>
            <a:r>
              <a:rPr lang="es-ES" dirty="0" smtClean="0"/>
              <a:t> DNS</a:t>
            </a:r>
            <a:endParaRPr lang="es-E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Esquema DNS balanceado 2</a:t>
            </a:r>
            <a:endParaRPr lang="es-E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373216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1693" y="5373216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5379293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10 Cubo"/>
          <p:cNvSpPr/>
          <p:nvPr/>
        </p:nvSpPr>
        <p:spPr>
          <a:xfrm>
            <a:off x="683568" y="3717032"/>
            <a:ext cx="2592288" cy="72008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Balanceador L2-L7</a:t>
            </a:r>
            <a:endParaRPr lang="es-ES" dirty="0"/>
          </a:p>
        </p:txBody>
      </p:sp>
      <p:cxnSp>
        <p:nvCxnSpPr>
          <p:cNvPr id="13" name="12 Conector recto"/>
          <p:cNvCxnSpPr/>
          <p:nvPr/>
        </p:nvCxnSpPr>
        <p:spPr>
          <a:xfrm>
            <a:off x="467544" y="4869160"/>
            <a:ext cx="23762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 flipV="1">
            <a:off x="827584" y="486916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flipV="1">
            <a:off x="1691680" y="486916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 flipV="1">
            <a:off x="2771800" y="486916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"/>
          <p:cNvCxnSpPr/>
          <p:nvPr/>
        </p:nvCxnSpPr>
        <p:spPr>
          <a:xfrm flipV="1">
            <a:off x="1979712" y="4437112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CuadroTexto"/>
          <p:cNvSpPr txBox="1"/>
          <p:nvPr/>
        </p:nvSpPr>
        <p:spPr>
          <a:xfrm>
            <a:off x="2843808" y="314096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VIP servicio DNS</a:t>
            </a:r>
            <a:endParaRPr lang="es-ES" dirty="0"/>
          </a:p>
        </p:txBody>
      </p:sp>
      <p:sp>
        <p:nvSpPr>
          <p:cNvPr id="21" name="20 CuadroTexto"/>
          <p:cNvSpPr txBox="1"/>
          <p:nvPr/>
        </p:nvSpPr>
        <p:spPr>
          <a:xfrm>
            <a:off x="2843808" y="4509120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LAN servidores DNS Resolver</a:t>
            </a:r>
            <a:endParaRPr lang="es-ES" dirty="0"/>
          </a:p>
        </p:txBody>
      </p:sp>
      <p:cxnSp>
        <p:nvCxnSpPr>
          <p:cNvPr id="23" name="22 Conector recto"/>
          <p:cNvCxnSpPr/>
          <p:nvPr/>
        </p:nvCxnSpPr>
        <p:spPr>
          <a:xfrm flipV="1">
            <a:off x="2699792" y="3284984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Forma libre"/>
          <p:cNvSpPr/>
          <p:nvPr/>
        </p:nvSpPr>
        <p:spPr>
          <a:xfrm rot="442336">
            <a:off x="1023547" y="2340422"/>
            <a:ext cx="1192251" cy="3131196"/>
          </a:xfrm>
          <a:custGeom>
            <a:avLst/>
            <a:gdLst>
              <a:gd name="connsiteX0" fmla="*/ 873457 w 1005385"/>
              <a:gd name="connsiteY0" fmla="*/ 0 h 2251881"/>
              <a:gd name="connsiteX1" fmla="*/ 859809 w 1005385"/>
              <a:gd name="connsiteY1" fmla="*/ 1446663 h 2251881"/>
              <a:gd name="connsiteX2" fmla="*/ 0 w 1005385"/>
              <a:gd name="connsiteY2" fmla="*/ 2251881 h 2251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5385" h="2251881">
                <a:moveTo>
                  <a:pt x="873457" y="0"/>
                </a:moveTo>
                <a:cubicBezTo>
                  <a:pt x="939421" y="535675"/>
                  <a:pt x="1005385" y="1071350"/>
                  <a:pt x="859809" y="1446663"/>
                </a:cubicBezTo>
                <a:cubicBezTo>
                  <a:pt x="714233" y="1821976"/>
                  <a:pt x="95534" y="2195015"/>
                  <a:pt x="0" y="2251881"/>
                </a:cubicBezTo>
              </a:path>
            </a:pathLst>
          </a:custGeom>
          <a:ln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26 CuadroTexto"/>
          <p:cNvSpPr txBox="1"/>
          <p:nvPr/>
        </p:nvSpPr>
        <p:spPr>
          <a:xfrm>
            <a:off x="1763688" y="2996952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Peticion</a:t>
            </a:r>
            <a:r>
              <a:rPr lang="es-ES" dirty="0" smtClean="0"/>
              <a:t> </a:t>
            </a:r>
          </a:p>
          <a:p>
            <a:r>
              <a:rPr lang="es-ES" dirty="0" smtClean="0"/>
              <a:t>DNS</a:t>
            </a:r>
            <a:endParaRPr lang="es-ES" dirty="0"/>
          </a:p>
        </p:txBody>
      </p:sp>
      <p:cxnSp>
        <p:nvCxnSpPr>
          <p:cNvPr id="22" name="21 Conector recto"/>
          <p:cNvCxnSpPr/>
          <p:nvPr/>
        </p:nvCxnSpPr>
        <p:spPr>
          <a:xfrm>
            <a:off x="899592" y="2852936"/>
            <a:ext cx="28083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 flipV="1">
            <a:off x="1259632" y="242088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"/>
          <p:cNvCxnSpPr/>
          <p:nvPr/>
        </p:nvCxnSpPr>
        <p:spPr>
          <a:xfrm flipV="1">
            <a:off x="2123728" y="242088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 flipV="1">
            <a:off x="2699792" y="2852936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"/>
          <p:cNvCxnSpPr/>
          <p:nvPr/>
        </p:nvCxnSpPr>
        <p:spPr>
          <a:xfrm flipV="1">
            <a:off x="3635896" y="242088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CuadroTexto"/>
          <p:cNvSpPr txBox="1"/>
          <p:nvPr/>
        </p:nvSpPr>
        <p:spPr>
          <a:xfrm>
            <a:off x="-36512" y="278092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LAN servidores SMTP</a:t>
            </a:r>
            <a:endParaRPr lang="es-ES" dirty="0"/>
          </a:p>
        </p:txBody>
      </p:sp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262683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9765" y="1262683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1268760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5373216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0245" y="5373216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5379293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42 Cubo"/>
          <p:cNvSpPr/>
          <p:nvPr/>
        </p:nvSpPr>
        <p:spPr>
          <a:xfrm>
            <a:off x="5652120" y="3717032"/>
            <a:ext cx="2592288" cy="72008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Balanceador L2-L7</a:t>
            </a:r>
            <a:endParaRPr lang="es-ES" dirty="0"/>
          </a:p>
        </p:txBody>
      </p:sp>
      <p:cxnSp>
        <p:nvCxnSpPr>
          <p:cNvPr id="44" name="43 Conector recto"/>
          <p:cNvCxnSpPr/>
          <p:nvPr/>
        </p:nvCxnSpPr>
        <p:spPr>
          <a:xfrm>
            <a:off x="5436096" y="4869160"/>
            <a:ext cx="23762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Conector recto"/>
          <p:cNvCxnSpPr/>
          <p:nvPr/>
        </p:nvCxnSpPr>
        <p:spPr>
          <a:xfrm flipV="1">
            <a:off x="5796136" y="486916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Conector recto"/>
          <p:cNvCxnSpPr/>
          <p:nvPr/>
        </p:nvCxnSpPr>
        <p:spPr>
          <a:xfrm flipV="1">
            <a:off x="6660232" y="486916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Conector recto"/>
          <p:cNvCxnSpPr/>
          <p:nvPr/>
        </p:nvCxnSpPr>
        <p:spPr>
          <a:xfrm flipV="1">
            <a:off x="7740352" y="486916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Conector recto"/>
          <p:cNvCxnSpPr/>
          <p:nvPr/>
        </p:nvCxnSpPr>
        <p:spPr>
          <a:xfrm flipV="1">
            <a:off x="6948264" y="4437112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48 CuadroTexto"/>
          <p:cNvSpPr txBox="1"/>
          <p:nvPr/>
        </p:nvSpPr>
        <p:spPr>
          <a:xfrm>
            <a:off x="7380312" y="334770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VIP servicio DNS</a:t>
            </a:r>
            <a:endParaRPr lang="es-ES" dirty="0"/>
          </a:p>
        </p:txBody>
      </p:sp>
      <p:sp>
        <p:nvSpPr>
          <p:cNvPr id="50" name="49 CuadroTexto"/>
          <p:cNvSpPr txBox="1"/>
          <p:nvPr/>
        </p:nvSpPr>
        <p:spPr>
          <a:xfrm>
            <a:off x="7092280" y="4509120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LAN servidores DNS Resolver</a:t>
            </a:r>
            <a:endParaRPr lang="es-ES" dirty="0"/>
          </a:p>
        </p:txBody>
      </p:sp>
      <p:cxnSp>
        <p:nvCxnSpPr>
          <p:cNvPr id="51" name="50 Conector recto"/>
          <p:cNvCxnSpPr/>
          <p:nvPr/>
        </p:nvCxnSpPr>
        <p:spPr>
          <a:xfrm flipV="1">
            <a:off x="7668344" y="3284984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51 Forma libre"/>
          <p:cNvSpPr/>
          <p:nvPr/>
        </p:nvSpPr>
        <p:spPr>
          <a:xfrm rot="442336" flipH="1">
            <a:off x="7197284" y="2460204"/>
            <a:ext cx="654089" cy="2810656"/>
          </a:xfrm>
          <a:custGeom>
            <a:avLst/>
            <a:gdLst>
              <a:gd name="connsiteX0" fmla="*/ 873457 w 1005385"/>
              <a:gd name="connsiteY0" fmla="*/ 0 h 2251881"/>
              <a:gd name="connsiteX1" fmla="*/ 859809 w 1005385"/>
              <a:gd name="connsiteY1" fmla="*/ 1446663 h 2251881"/>
              <a:gd name="connsiteX2" fmla="*/ 0 w 1005385"/>
              <a:gd name="connsiteY2" fmla="*/ 2251881 h 2251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5385" h="2251881">
                <a:moveTo>
                  <a:pt x="873457" y="0"/>
                </a:moveTo>
                <a:cubicBezTo>
                  <a:pt x="939421" y="535675"/>
                  <a:pt x="1005385" y="1071350"/>
                  <a:pt x="859809" y="1446663"/>
                </a:cubicBezTo>
                <a:cubicBezTo>
                  <a:pt x="714233" y="1821976"/>
                  <a:pt x="95534" y="2195015"/>
                  <a:pt x="0" y="2251881"/>
                </a:cubicBezTo>
              </a:path>
            </a:pathLst>
          </a:custGeom>
          <a:ln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3" name="52 CuadroTexto"/>
          <p:cNvSpPr txBox="1"/>
          <p:nvPr/>
        </p:nvSpPr>
        <p:spPr>
          <a:xfrm>
            <a:off x="6732240" y="2996952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Peticion</a:t>
            </a:r>
            <a:r>
              <a:rPr lang="es-ES" dirty="0" smtClean="0"/>
              <a:t> DNS</a:t>
            </a:r>
            <a:endParaRPr lang="es-ES" dirty="0"/>
          </a:p>
        </p:txBody>
      </p:sp>
      <p:cxnSp>
        <p:nvCxnSpPr>
          <p:cNvPr id="54" name="53 Conector recto"/>
          <p:cNvCxnSpPr/>
          <p:nvPr/>
        </p:nvCxnSpPr>
        <p:spPr>
          <a:xfrm>
            <a:off x="5868144" y="2852936"/>
            <a:ext cx="28083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Conector recto"/>
          <p:cNvCxnSpPr/>
          <p:nvPr/>
        </p:nvCxnSpPr>
        <p:spPr>
          <a:xfrm flipV="1">
            <a:off x="6228184" y="242088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Conector recto"/>
          <p:cNvCxnSpPr/>
          <p:nvPr/>
        </p:nvCxnSpPr>
        <p:spPr>
          <a:xfrm flipV="1">
            <a:off x="7092280" y="242088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Conector recto"/>
          <p:cNvCxnSpPr/>
          <p:nvPr/>
        </p:nvCxnSpPr>
        <p:spPr>
          <a:xfrm flipV="1">
            <a:off x="7668344" y="2852936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57 Conector recto"/>
          <p:cNvCxnSpPr/>
          <p:nvPr/>
        </p:nvCxnSpPr>
        <p:spPr>
          <a:xfrm flipV="1">
            <a:off x="8604448" y="242088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58 CuadroTexto"/>
          <p:cNvSpPr txBox="1"/>
          <p:nvPr/>
        </p:nvSpPr>
        <p:spPr>
          <a:xfrm>
            <a:off x="4932040" y="278092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LAN servidores SMTP</a:t>
            </a:r>
            <a:endParaRPr lang="es-ES" dirty="0"/>
          </a:p>
        </p:txBody>
      </p:sp>
      <p:pic>
        <p:nvPicPr>
          <p:cNvPr id="6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1262683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8317" y="1262683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1268760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" name="62 CuadroTexto"/>
          <p:cNvSpPr txBox="1"/>
          <p:nvPr/>
        </p:nvSpPr>
        <p:spPr>
          <a:xfrm>
            <a:off x="683568" y="648866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Sede A</a:t>
            </a:r>
            <a:endParaRPr lang="es-ES" dirty="0"/>
          </a:p>
        </p:txBody>
      </p:sp>
      <p:sp>
        <p:nvSpPr>
          <p:cNvPr id="64" name="63 CuadroTexto"/>
          <p:cNvSpPr txBox="1"/>
          <p:nvPr/>
        </p:nvSpPr>
        <p:spPr>
          <a:xfrm>
            <a:off x="5940152" y="648866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Sede B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Esquema LDAP correo</a:t>
            </a:r>
            <a:endParaRPr lang="es-ES" dirty="0"/>
          </a:p>
        </p:txBody>
      </p:sp>
      <p:sp>
        <p:nvSpPr>
          <p:cNvPr id="55" name="54 Rectángulo"/>
          <p:cNvSpPr/>
          <p:nvPr/>
        </p:nvSpPr>
        <p:spPr>
          <a:xfrm>
            <a:off x="3203848" y="4427820"/>
            <a:ext cx="1152128" cy="9361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Slave LDAP 1</a:t>
            </a:r>
            <a:endParaRPr lang="es-ES" dirty="0"/>
          </a:p>
        </p:txBody>
      </p:sp>
      <p:sp>
        <p:nvSpPr>
          <p:cNvPr id="67" name="66 Rectángulo"/>
          <p:cNvSpPr/>
          <p:nvPr/>
        </p:nvSpPr>
        <p:spPr>
          <a:xfrm>
            <a:off x="6372200" y="4427820"/>
            <a:ext cx="1152128" cy="93610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Slave LDAP</a:t>
            </a:r>
            <a:endParaRPr lang="es-ES" dirty="0"/>
          </a:p>
        </p:txBody>
      </p:sp>
      <p:sp>
        <p:nvSpPr>
          <p:cNvPr id="79" name="78 Rectángulo"/>
          <p:cNvSpPr/>
          <p:nvPr/>
        </p:nvSpPr>
        <p:spPr>
          <a:xfrm>
            <a:off x="4788024" y="2492896"/>
            <a:ext cx="115212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Master</a:t>
            </a:r>
            <a:r>
              <a:rPr lang="es-ES" dirty="0" smtClean="0"/>
              <a:t> LDAP</a:t>
            </a:r>
            <a:endParaRPr lang="es-ES" dirty="0"/>
          </a:p>
        </p:txBody>
      </p:sp>
      <p:cxnSp>
        <p:nvCxnSpPr>
          <p:cNvPr id="93" name="92 Conector recto de flecha"/>
          <p:cNvCxnSpPr/>
          <p:nvPr/>
        </p:nvCxnSpPr>
        <p:spPr>
          <a:xfrm flipH="1">
            <a:off x="3419872" y="3356992"/>
            <a:ext cx="1440160" cy="1008112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1" name="100 Conector recto de flecha"/>
          <p:cNvCxnSpPr>
            <a:endCxn id="67" idx="0"/>
          </p:cNvCxnSpPr>
          <p:nvPr/>
        </p:nvCxnSpPr>
        <p:spPr>
          <a:xfrm>
            <a:off x="5796136" y="3356992"/>
            <a:ext cx="1152128" cy="107082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8" name="107 CuadroTexto"/>
          <p:cNvSpPr txBox="1"/>
          <p:nvPr/>
        </p:nvSpPr>
        <p:spPr>
          <a:xfrm>
            <a:off x="6516216" y="3645024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LDAP PUSH (replicación)</a:t>
            </a:r>
            <a:endParaRPr lang="es-ES" dirty="0"/>
          </a:p>
        </p:txBody>
      </p:sp>
      <p:sp>
        <p:nvSpPr>
          <p:cNvPr id="21" name="20 Rectángulo"/>
          <p:cNvSpPr/>
          <p:nvPr/>
        </p:nvSpPr>
        <p:spPr>
          <a:xfrm>
            <a:off x="6372200" y="4437112"/>
            <a:ext cx="1152128" cy="9361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Slave LDAP 2</a:t>
            </a:r>
            <a:endParaRPr lang="es-ES" dirty="0"/>
          </a:p>
        </p:txBody>
      </p:sp>
      <p:cxnSp>
        <p:nvCxnSpPr>
          <p:cNvPr id="22" name="21 Conector recto de flecha"/>
          <p:cNvCxnSpPr/>
          <p:nvPr/>
        </p:nvCxnSpPr>
        <p:spPr>
          <a:xfrm flipH="1">
            <a:off x="5652120" y="1412776"/>
            <a:ext cx="1440160" cy="1008112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prstDash val="dash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3" name="22 CuadroTexto"/>
          <p:cNvSpPr txBox="1"/>
          <p:nvPr/>
        </p:nvSpPr>
        <p:spPr>
          <a:xfrm>
            <a:off x="7236296" y="620688"/>
            <a:ext cx="18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Cambios sobre datos en el servicio de directorio</a:t>
            </a:r>
            <a:endParaRPr lang="es-ES" dirty="0"/>
          </a:p>
        </p:txBody>
      </p:sp>
      <p:sp>
        <p:nvSpPr>
          <p:cNvPr id="24" name="23 CuadroTexto"/>
          <p:cNvSpPr txBox="1"/>
          <p:nvPr/>
        </p:nvSpPr>
        <p:spPr>
          <a:xfrm>
            <a:off x="4211960" y="3717032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LDAP PUSH (replicación)</a:t>
            </a:r>
            <a:endParaRPr lang="es-ES" dirty="0"/>
          </a:p>
        </p:txBody>
      </p:sp>
      <p:sp>
        <p:nvSpPr>
          <p:cNvPr id="25" name="24 Rectángulo"/>
          <p:cNvSpPr/>
          <p:nvPr/>
        </p:nvSpPr>
        <p:spPr>
          <a:xfrm>
            <a:off x="3203848" y="5921896"/>
            <a:ext cx="4392488" cy="93610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Servicios</a:t>
            </a:r>
            <a:endParaRPr lang="es-ES" dirty="0"/>
          </a:p>
        </p:txBody>
      </p:sp>
      <p:cxnSp>
        <p:nvCxnSpPr>
          <p:cNvPr id="26" name="25 Conector recto de flecha"/>
          <p:cNvCxnSpPr/>
          <p:nvPr/>
        </p:nvCxnSpPr>
        <p:spPr>
          <a:xfrm flipV="1">
            <a:off x="3779912" y="5373216"/>
            <a:ext cx="0" cy="504056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29 Conector recto de flecha"/>
          <p:cNvCxnSpPr/>
          <p:nvPr/>
        </p:nvCxnSpPr>
        <p:spPr>
          <a:xfrm flipV="1">
            <a:off x="6948264" y="5445224"/>
            <a:ext cx="0" cy="504056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1" name="30 CuadroTexto"/>
          <p:cNvSpPr txBox="1"/>
          <p:nvPr/>
        </p:nvSpPr>
        <p:spPr>
          <a:xfrm>
            <a:off x="3851920" y="5373216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Consultas LDAP</a:t>
            </a:r>
            <a:endParaRPr lang="es-ES" dirty="0"/>
          </a:p>
        </p:txBody>
      </p:sp>
      <p:sp>
        <p:nvSpPr>
          <p:cNvPr id="32" name="31 CuadroTexto"/>
          <p:cNvSpPr txBox="1"/>
          <p:nvPr/>
        </p:nvSpPr>
        <p:spPr>
          <a:xfrm>
            <a:off x="7092280" y="544522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Consultas LDAP</a:t>
            </a:r>
            <a:endParaRPr lang="es-E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Diagrama escalera DNS 1</a:t>
            </a:r>
            <a:endParaRPr lang="es-ES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1907704" y="1710100"/>
            <a:ext cx="0" cy="5147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"/>
          <p:cNvCxnSpPr/>
          <p:nvPr/>
        </p:nvCxnSpPr>
        <p:spPr>
          <a:xfrm>
            <a:off x="3995936" y="1710100"/>
            <a:ext cx="0" cy="5147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6084168" y="1710100"/>
            <a:ext cx="0" cy="5147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1331640" y="112474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Pasarela SMTP</a:t>
            </a:r>
            <a:endParaRPr lang="es-E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3275856" y="112474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Servicio DNS Resolver</a:t>
            </a:r>
            <a:endParaRPr lang="es-E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508104" y="112474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DNS ROOT SERVER</a:t>
            </a:r>
            <a:endParaRPr lang="es-ES" dirty="0"/>
          </a:p>
        </p:txBody>
      </p:sp>
      <p:sp>
        <p:nvSpPr>
          <p:cNvPr id="19" name="18 CuadroTexto"/>
          <p:cNvSpPr txBox="1"/>
          <p:nvPr/>
        </p:nvSpPr>
        <p:spPr>
          <a:xfrm>
            <a:off x="2483768" y="2132856"/>
            <a:ext cx="12961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Consulta de información DNS</a:t>
            </a:r>
            <a:endParaRPr lang="es-ES" sz="1400" dirty="0"/>
          </a:p>
        </p:txBody>
      </p:sp>
      <p:cxnSp>
        <p:nvCxnSpPr>
          <p:cNvPr id="21" name="20 Conector recto de flecha"/>
          <p:cNvCxnSpPr/>
          <p:nvPr/>
        </p:nvCxnSpPr>
        <p:spPr>
          <a:xfrm>
            <a:off x="3995936" y="2655496"/>
            <a:ext cx="0" cy="32217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CuadroTexto"/>
          <p:cNvSpPr txBox="1"/>
          <p:nvPr/>
        </p:nvSpPr>
        <p:spPr>
          <a:xfrm>
            <a:off x="2915816" y="3861048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Búsqueda  NSLOOKUP</a:t>
            </a:r>
            <a:endParaRPr lang="es-ES" sz="1400" dirty="0"/>
          </a:p>
        </p:txBody>
      </p:sp>
      <p:cxnSp>
        <p:nvCxnSpPr>
          <p:cNvPr id="27" name="26 Conector recto de flecha"/>
          <p:cNvCxnSpPr/>
          <p:nvPr/>
        </p:nvCxnSpPr>
        <p:spPr>
          <a:xfrm flipH="1">
            <a:off x="1907704" y="5877272"/>
            <a:ext cx="2096616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CuadroTexto"/>
          <p:cNvSpPr txBox="1"/>
          <p:nvPr/>
        </p:nvSpPr>
        <p:spPr>
          <a:xfrm>
            <a:off x="2627784" y="5857527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ACK</a:t>
            </a:r>
            <a:endParaRPr lang="es-ES" sz="1400" dirty="0"/>
          </a:p>
        </p:txBody>
      </p:sp>
      <p:cxnSp>
        <p:nvCxnSpPr>
          <p:cNvPr id="32" name="31 Conector recto de flecha"/>
          <p:cNvCxnSpPr/>
          <p:nvPr/>
        </p:nvCxnSpPr>
        <p:spPr>
          <a:xfrm>
            <a:off x="1907704" y="2223448"/>
            <a:ext cx="208823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"/>
          <p:cNvCxnSpPr/>
          <p:nvPr/>
        </p:nvCxnSpPr>
        <p:spPr>
          <a:xfrm>
            <a:off x="8244408" y="1700808"/>
            <a:ext cx="0" cy="5147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CuadroTexto"/>
          <p:cNvSpPr txBox="1"/>
          <p:nvPr/>
        </p:nvSpPr>
        <p:spPr>
          <a:xfrm>
            <a:off x="7668344" y="112474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SOA SERVER</a:t>
            </a:r>
            <a:endParaRPr lang="es-ES" dirty="0"/>
          </a:p>
        </p:txBody>
      </p:sp>
      <p:cxnSp>
        <p:nvCxnSpPr>
          <p:cNvPr id="33" name="32 Conector recto de flecha"/>
          <p:cNvCxnSpPr/>
          <p:nvPr/>
        </p:nvCxnSpPr>
        <p:spPr>
          <a:xfrm>
            <a:off x="3995936" y="2708920"/>
            <a:ext cx="208823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 de flecha"/>
          <p:cNvCxnSpPr/>
          <p:nvPr/>
        </p:nvCxnSpPr>
        <p:spPr>
          <a:xfrm>
            <a:off x="3995936" y="3789040"/>
            <a:ext cx="4248472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recto de flecha"/>
          <p:cNvCxnSpPr/>
          <p:nvPr/>
        </p:nvCxnSpPr>
        <p:spPr>
          <a:xfrm flipH="1">
            <a:off x="3995936" y="4725144"/>
            <a:ext cx="4248472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49 Conector recto de flecha"/>
          <p:cNvCxnSpPr/>
          <p:nvPr/>
        </p:nvCxnSpPr>
        <p:spPr>
          <a:xfrm flipH="1">
            <a:off x="3995936" y="3501008"/>
            <a:ext cx="208823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52 CuadroTexto"/>
          <p:cNvSpPr txBox="1"/>
          <p:nvPr/>
        </p:nvSpPr>
        <p:spPr>
          <a:xfrm>
            <a:off x="4572000" y="2420888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 smtClean="0"/>
              <a:t>Lookup</a:t>
            </a:r>
            <a:r>
              <a:rPr lang="es-ES" sz="1400" dirty="0" smtClean="0"/>
              <a:t> SOA</a:t>
            </a:r>
            <a:endParaRPr lang="es-ES" sz="1400" dirty="0"/>
          </a:p>
        </p:txBody>
      </p:sp>
      <p:sp>
        <p:nvSpPr>
          <p:cNvPr id="54" name="53 CuadroTexto"/>
          <p:cNvSpPr txBox="1"/>
          <p:nvPr/>
        </p:nvSpPr>
        <p:spPr>
          <a:xfrm>
            <a:off x="4644008" y="2924944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ACK</a:t>
            </a:r>
            <a:endParaRPr lang="es-ES" sz="1400" dirty="0"/>
          </a:p>
        </p:txBody>
      </p:sp>
      <p:sp>
        <p:nvSpPr>
          <p:cNvPr id="55" name="54 CuadroTexto"/>
          <p:cNvSpPr txBox="1"/>
          <p:nvPr/>
        </p:nvSpPr>
        <p:spPr>
          <a:xfrm>
            <a:off x="6228184" y="3789040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 smtClean="0"/>
              <a:t>Lookup</a:t>
            </a:r>
            <a:r>
              <a:rPr lang="es-ES" sz="1400" dirty="0" smtClean="0"/>
              <a:t> </a:t>
            </a:r>
            <a:r>
              <a:rPr lang="es-ES" sz="1400" dirty="0" err="1" smtClean="0"/>
              <a:t>Info</a:t>
            </a:r>
            <a:endParaRPr lang="es-ES" sz="1400" dirty="0"/>
          </a:p>
        </p:txBody>
      </p:sp>
      <p:sp>
        <p:nvSpPr>
          <p:cNvPr id="56" name="55 CuadroTexto"/>
          <p:cNvSpPr txBox="1"/>
          <p:nvPr/>
        </p:nvSpPr>
        <p:spPr>
          <a:xfrm>
            <a:off x="5436096" y="5445224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ACK</a:t>
            </a:r>
            <a:endParaRPr lang="es-ES" sz="14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Tiempo de respuesta y ejecución DNS Resolver</a:t>
            </a:r>
            <a:endParaRPr lang="es-ES" dirty="0"/>
          </a:p>
        </p:txBody>
      </p:sp>
      <p:graphicFrame>
        <p:nvGraphicFramePr>
          <p:cNvPr id="46" name="45 Gráfico"/>
          <p:cNvGraphicFramePr/>
          <p:nvPr/>
        </p:nvGraphicFramePr>
        <p:xfrm>
          <a:off x="611560" y="1397000"/>
          <a:ext cx="799288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Tiempo de respuesta y ejecución MDA</a:t>
            </a:r>
            <a:endParaRPr lang="es-ES" dirty="0"/>
          </a:p>
        </p:txBody>
      </p:sp>
      <p:graphicFrame>
        <p:nvGraphicFramePr>
          <p:cNvPr id="46" name="45 Gráfico"/>
          <p:cNvGraphicFramePr/>
          <p:nvPr/>
        </p:nvGraphicFramePr>
        <p:xfrm>
          <a:off x="611560" y="1397000"/>
          <a:ext cx="799288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Esquema LDAP balanceado 1</a:t>
            </a:r>
            <a:endParaRPr lang="es-E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4005064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9845" y="4005064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4011141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4011141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9 Conector recto"/>
          <p:cNvCxnSpPr>
            <a:stCxn id="7" idx="3"/>
            <a:endCxn id="8" idx="1"/>
          </p:cNvCxnSpPr>
          <p:nvPr/>
        </p:nvCxnSpPr>
        <p:spPr>
          <a:xfrm>
            <a:off x="4853955" y="4620171"/>
            <a:ext cx="1662261" cy="0"/>
          </a:xfrm>
          <a:prstGeom prst="line">
            <a:avLst/>
          </a:prstGeom>
          <a:ln>
            <a:prstDash val="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10 Cubo"/>
          <p:cNvSpPr/>
          <p:nvPr/>
        </p:nvSpPr>
        <p:spPr>
          <a:xfrm>
            <a:off x="3275856" y="2348880"/>
            <a:ext cx="2592288" cy="72008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Balanceador L2-L7</a:t>
            </a:r>
            <a:endParaRPr lang="es-ES" dirty="0"/>
          </a:p>
        </p:txBody>
      </p:sp>
      <p:cxnSp>
        <p:nvCxnSpPr>
          <p:cNvPr id="13" name="12 Conector recto"/>
          <p:cNvCxnSpPr/>
          <p:nvPr/>
        </p:nvCxnSpPr>
        <p:spPr>
          <a:xfrm>
            <a:off x="1835696" y="3501008"/>
            <a:ext cx="54726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 flipV="1">
            <a:off x="2195736" y="350100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flipV="1">
            <a:off x="3059832" y="350100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 flipV="1">
            <a:off x="4139952" y="350100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 flipV="1">
            <a:off x="7092280" y="350100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"/>
          <p:cNvCxnSpPr/>
          <p:nvPr/>
        </p:nvCxnSpPr>
        <p:spPr>
          <a:xfrm flipV="1">
            <a:off x="4572000" y="306896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CuadroTexto"/>
          <p:cNvSpPr txBox="1"/>
          <p:nvPr/>
        </p:nvSpPr>
        <p:spPr>
          <a:xfrm>
            <a:off x="4788024" y="1700808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VIP servicio directorio</a:t>
            </a:r>
            <a:endParaRPr lang="es-ES" dirty="0"/>
          </a:p>
        </p:txBody>
      </p:sp>
      <p:sp>
        <p:nvSpPr>
          <p:cNvPr id="21" name="20 CuadroTexto"/>
          <p:cNvSpPr txBox="1"/>
          <p:nvPr/>
        </p:nvSpPr>
        <p:spPr>
          <a:xfrm>
            <a:off x="5436096" y="3140968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LAN servidores directorio</a:t>
            </a:r>
            <a:endParaRPr lang="es-ES" dirty="0"/>
          </a:p>
        </p:txBody>
      </p:sp>
      <p:cxnSp>
        <p:nvCxnSpPr>
          <p:cNvPr id="23" name="22 Conector recto"/>
          <p:cNvCxnSpPr/>
          <p:nvPr/>
        </p:nvCxnSpPr>
        <p:spPr>
          <a:xfrm flipV="1">
            <a:off x="4572000" y="1916832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Forma libre"/>
          <p:cNvSpPr/>
          <p:nvPr/>
        </p:nvSpPr>
        <p:spPr>
          <a:xfrm rot="442336">
            <a:off x="3347864" y="1769621"/>
            <a:ext cx="861049" cy="2300193"/>
          </a:xfrm>
          <a:custGeom>
            <a:avLst/>
            <a:gdLst>
              <a:gd name="connsiteX0" fmla="*/ 873457 w 1005385"/>
              <a:gd name="connsiteY0" fmla="*/ 0 h 2251881"/>
              <a:gd name="connsiteX1" fmla="*/ 859809 w 1005385"/>
              <a:gd name="connsiteY1" fmla="*/ 1446663 h 2251881"/>
              <a:gd name="connsiteX2" fmla="*/ 0 w 1005385"/>
              <a:gd name="connsiteY2" fmla="*/ 2251881 h 2251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5385" h="2251881">
                <a:moveTo>
                  <a:pt x="873457" y="0"/>
                </a:moveTo>
                <a:cubicBezTo>
                  <a:pt x="939421" y="535675"/>
                  <a:pt x="1005385" y="1071350"/>
                  <a:pt x="859809" y="1446663"/>
                </a:cubicBezTo>
                <a:cubicBezTo>
                  <a:pt x="714233" y="1821976"/>
                  <a:pt x="95534" y="2195015"/>
                  <a:pt x="0" y="2251881"/>
                </a:cubicBezTo>
              </a:path>
            </a:pathLst>
          </a:custGeom>
          <a:ln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26 CuadroTexto"/>
          <p:cNvSpPr txBox="1"/>
          <p:nvPr/>
        </p:nvSpPr>
        <p:spPr>
          <a:xfrm>
            <a:off x="2339752" y="1628800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Peticion</a:t>
            </a:r>
            <a:r>
              <a:rPr lang="es-ES" dirty="0" smtClean="0"/>
              <a:t> Consulta Directorio</a:t>
            </a:r>
            <a:endParaRPr lang="es-E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Esquema LDAP balanceado 2</a:t>
            </a:r>
            <a:endParaRPr lang="es-E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373216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1693" y="5373216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5379293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10 Cubo"/>
          <p:cNvSpPr/>
          <p:nvPr/>
        </p:nvSpPr>
        <p:spPr>
          <a:xfrm>
            <a:off x="683568" y="3717032"/>
            <a:ext cx="2592288" cy="72008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Balanceador L2-L7</a:t>
            </a:r>
            <a:endParaRPr lang="es-ES" dirty="0"/>
          </a:p>
        </p:txBody>
      </p:sp>
      <p:cxnSp>
        <p:nvCxnSpPr>
          <p:cNvPr id="13" name="12 Conector recto"/>
          <p:cNvCxnSpPr/>
          <p:nvPr/>
        </p:nvCxnSpPr>
        <p:spPr>
          <a:xfrm>
            <a:off x="467544" y="4869160"/>
            <a:ext cx="23762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 flipV="1">
            <a:off x="827584" y="486916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flipV="1">
            <a:off x="1691680" y="486916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 flipV="1">
            <a:off x="2771800" y="486916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"/>
          <p:cNvCxnSpPr/>
          <p:nvPr/>
        </p:nvCxnSpPr>
        <p:spPr>
          <a:xfrm flipV="1">
            <a:off x="1979712" y="4437112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CuadroTexto"/>
          <p:cNvSpPr txBox="1"/>
          <p:nvPr/>
        </p:nvSpPr>
        <p:spPr>
          <a:xfrm>
            <a:off x="2771800" y="3068960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VIP servicio directorio</a:t>
            </a:r>
            <a:endParaRPr lang="es-ES" dirty="0"/>
          </a:p>
        </p:txBody>
      </p:sp>
      <p:sp>
        <p:nvSpPr>
          <p:cNvPr id="21" name="20 CuadroTexto"/>
          <p:cNvSpPr txBox="1"/>
          <p:nvPr/>
        </p:nvSpPr>
        <p:spPr>
          <a:xfrm>
            <a:off x="2843808" y="4509120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LAN servidores directorio</a:t>
            </a:r>
            <a:endParaRPr lang="es-ES" dirty="0"/>
          </a:p>
        </p:txBody>
      </p:sp>
      <p:cxnSp>
        <p:nvCxnSpPr>
          <p:cNvPr id="23" name="22 Conector recto"/>
          <p:cNvCxnSpPr/>
          <p:nvPr/>
        </p:nvCxnSpPr>
        <p:spPr>
          <a:xfrm flipV="1">
            <a:off x="2699792" y="3284984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Forma libre"/>
          <p:cNvSpPr/>
          <p:nvPr/>
        </p:nvSpPr>
        <p:spPr>
          <a:xfrm rot="442336">
            <a:off x="1023547" y="2340422"/>
            <a:ext cx="1192251" cy="3131196"/>
          </a:xfrm>
          <a:custGeom>
            <a:avLst/>
            <a:gdLst>
              <a:gd name="connsiteX0" fmla="*/ 873457 w 1005385"/>
              <a:gd name="connsiteY0" fmla="*/ 0 h 2251881"/>
              <a:gd name="connsiteX1" fmla="*/ 859809 w 1005385"/>
              <a:gd name="connsiteY1" fmla="*/ 1446663 h 2251881"/>
              <a:gd name="connsiteX2" fmla="*/ 0 w 1005385"/>
              <a:gd name="connsiteY2" fmla="*/ 2251881 h 2251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5385" h="2251881">
                <a:moveTo>
                  <a:pt x="873457" y="0"/>
                </a:moveTo>
                <a:cubicBezTo>
                  <a:pt x="939421" y="535675"/>
                  <a:pt x="1005385" y="1071350"/>
                  <a:pt x="859809" y="1446663"/>
                </a:cubicBezTo>
                <a:cubicBezTo>
                  <a:pt x="714233" y="1821976"/>
                  <a:pt x="95534" y="2195015"/>
                  <a:pt x="0" y="2251881"/>
                </a:cubicBezTo>
              </a:path>
            </a:pathLst>
          </a:custGeom>
          <a:ln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26 CuadroTexto"/>
          <p:cNvSpPr txBox="1"/>
          <p:nvPr/>
        </p:nvSpPr>
        <p:spPr>
          <a:xfrm>
            <a:off x="1547664" y="2996952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Peticion</a:t>
            </a:r>
            <a:r>
              <a:rPr lang="es-ES" dirty="0" smtClean="0"/>
              <a:t> </a:t>
            </a:r>
          </a:p>
          <a:p>
            <a:r>
              <a:rPr lang="es-ES" dirty="0" smtClean="0"/>
              <a:t>Directorio</a:t>
            </a:r>
            <a:endParaRPr lang="es-ES" dirty="0"/>
          </a:p>
        </p:txBody>
      </p:sp>
      <p:cxnSp>
        <p:nvCxnSpPr>
          <p:cNvPr id="22" name="21 Conector recto"/>
          <p:cNvCxnSpPr/>
          <p:nvPr/>
        </p:nvCxnSpPr>
        <p:spPr>
          <a:xfrm>
            <a:off x="899592" y="2852936"/>
            <a:ext cx="28083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 flipV="1">
            <a:off x="1259632" y="242088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"/>
          <p:cNvCxnSpPr/>
          <p:nvPr/>
        </p:nvCxnSpPr>
        <p:spPr>
          <a:xfrm flipV="1">
            <a:off x="2123728" y="242088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 flipV="1">
            <a:off x="2699792" y="2852936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"/>
          <p:cNvCxnSpPr/>
          <p:nvPr/>
        </p:nvCxnSpPr>
        <p:spPr>
          <a:xfrm flipV="1">
            <a:off x="3635896" y="242088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CuadroTexto"/>
          <p:cNvSpPr txBox="1"/>
          <p:nvPr/>
        </p:nvSpPr>
        <p:spPr>
          <a:xfrm>
            <a:off x="-36512" y="2780928"/>
            <a:ext cx="2160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LAN servidores SMTP, MDA  o IMAP/POP</a:t>
            </a:r>
            <a:endParaRPr lang="es-ES" dirty="0"/>
          </a:p>
        </p:txBody>
      </p:sp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262683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9765" y="1262683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1268760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5373216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0245" y="5373216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5379293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42 Cubo"/>
          <p:cNvSpPr/>
          <p:nvPr/>
        </p:nvSpPr>
        <p:spPr>
          <a:xfrm>
            <a:off x="5652120" y="3717032"/>
            <a:ext cx="2592288" cy="72008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Balanceador L2-L7</a:t>
            </a:r>
            <a:endParaRPr lang="es-ES" dirty="0"/>
          </a:p>
        </p:txBody>
      </p:sp>
      <p:cxnSp>
        <p:nvCxnSpPr>
          <p:cNvPr id="44" name="43 Conector recto"/>
          <p:cNvCxnSpPr/>
          <p:nvPr/>
        </p:nvCxnSpPr>
        <p:spPr>
          <a:xfrm>
            <a:off x="5436096" y="4869160"/>
            <a:ext cx="23762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Conector recto"/>
          <p:cNvCxnSpPr/>
          <p:nvPr/>
        </p:nvCxnSpPr>
        <p:spPr>
          <a:xfrm flipV="1">
            <a:off x="5796136" y="486916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Conector recto"/>
          <p:cNvCxnSpPr/>
          <p:nvPr/>
        </p:nvCxnSpPr>
        <p:spPr>
          <a:xfrm flipV="1">
            <a:off x="6660232" y="486916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Conector recto"/>
          <p:cNvCxnSpPr/>
          <p:nvPr/>
        </p:nvCxnSpPr>
        <p:spPr>
          <a:xfrm flipV="1">
            <a:off x="7740352" y="486916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Conector recto"/>
          <p:cNvCxnSpPr/>
          <p:nvPr/>
        </p:nvCxnSpPr>
        <p:spPr>
          <a:xfrm flipV="1">
            <a:off x="6948264" y="4437112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48 CuadroTexto"/>
          <p:cNvSpPr txBox="1"/>
          <p:nvPr/>
        </p:nvSpPr>
        <p:spPr>
          <a:xfrm>
            <a:off x="7668344" y="3068960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VIP servicio directorio</a:t>
            </a:r>
            <a:endParaRPr lang="es-ES" dirty="0"/>
          </a:p>
        </p:txBody>
      </p:sp>
      <p:sp>
        <p:nvSpPr>
          <p:cNvPr id="50" name="49 CuadroTexto"/>
          <p:cNvSpPr txBox="1"/>
          <p:nvPr/>
        </p:nvSpPr>
        <p:spPr>
          <a:xfrm>
            <a:off x="7092280" y="4509120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LAN servidores directorio</a:t>
            </a:r>
            <a:endParaRPr lang="es-ES" dirty="0"/>
          </a:p>
        </p:txBody>
      </p:sp>
      <p:cxnSp>
        <p:nvCxnSpPr>
          <p:cNvPr id="51" name="50 Conector recto"/>
          <p:cNvCxnSpPr/>
          <p:nvPr/>
        </p:nvCxnSpPr>
        <p:spPr>
          <a:xfrm flipV="1">
            <a:off x="7668344" y="3284984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51 Forma libre"/>
          <p:cNvSpPr/>
          <p:nvPr/>
        </p:nvSpPr>
        <p:spPr>
          <a:xfrm rot="442336" flipH="1">
            <a:off x="7197284" y="2460204"/>
            <a:ext cx="654089" cy="2810656"/>
          </a:xfrm>
          <a:custGeom>
            <a:avLst/>
            <a:gdLst>
              <a:gd name="connsiteX0" fmla="*/ 873457 w 1005385"/>
              <a:gd name="connsiteY0" fmla="*/ 0 h 2251881"/>
              <a:gd name="connsiteX1" fmla="*/ 859809 w 1005385"/>
              <a:gd name="connsiteY1" fmla="*/ 1446663 h 2251881"/>
              <a:gd name="connsiteX2" fmla="*/ 0 w 1005385"/>
              <a:gd name="connsiteY2" fmla="*/ 2251881 h 2251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5385" h="2251881">
                <a:moveTo>
                  <a:pt x="873457" y="0"/>
                </a:moveTo>
                <a:cubicBezTo>
                  <a:pt x="939421" y="535675"/>
                  <a:pt x="1005385" y="1071350"/>
                  <a:pt x="859809" y="1446663"/>
                </a:cubicBezTo>
                <a:cubicBezTo>
                  <a:pt x="714233" y="1821976"/>
                  <a:pt x="95534" y="2195015"/>
                  <a:pt x="0" y="2251881"/>
                </a:cubicBezTo>
              </a:path>
            </a:pathLst>
          </a:custGeom>
          <a:ln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3" name="52 CuadroTexto"/>
          <p:cNvSpPr txBox="1"/>
          <p:nvPr/>
        </p:nvSpPr>
        <p:spPr>
          <a:xfrm>
            <a:off x="6516216" y="3009726"/>
            <a:ext cx="10081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Peticion</a:t>
            </a:r>
            <a:r>
              <a:rPr lang="es-ES" dirty="0" smtClean="0"/>
              <a:t> </a:t>
            </a:r>
          </a:p>
          <a:p>
            <a:r>
              <a:rPr lang="es-ES" dirty="0" smtClean="0"/>
              <a:t>Directorio</a:t>
            </a:r>
            <a:endParaRPr lang="es-ES" dirty="0"/>
          </a:p>
        </p:txBody>
      </p:sp>
      <p:cxnSp>
        <p:nvCxnSpPr>
          <p:cNvPr id="54" name="53 Conector recto"/>
          <p:cNvCxnSpPr/>
          <p:nvPr/>
        </p:nvCxnSpPr>
        <p:spPr>
          <a:xfrm>
            <a:off x="5868144" y="2852936"/>
            <a:ext cx="28083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Conector recto"/>
          <p:cNvCxnSpPr/>
          <p:nvPr/>
        </p:nvCxnSpPr>
        <p:spPr>
          <a:xfrm flipV="1">
            <a:off x="6228184" y="242088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Conector recto"/>
          <p:cNvCxnSpPr/>
          <p:nvPr/>
        </p:nvCxnSpPr>
        <p:spPr>
          <a:xfrm flipV="1">
            <a:off x="7092280" y="242088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Conector recto"/>
          <p:cNvCxnSpPr/>
          <p:nvPr/>
        </p:nvCxnSpPr>
        <p:spPr>
          <a:xfrm flipV="1">
            <a:off x="7668344" y="2852936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57 Conector recto"/>
          <p:cNvCxnSpPr/>
          <p:nvPr/>
        </p:nvCxnSpPr>
        <p:spPr>
          <a:xfrm flipV="1">
            <a:off x="8604448" y="242088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58 CuadroTexto"/>
          <p:cNvSpPr txBox="1"/>
          <p:nvPr/>
        </p:nvSpPr>
        <p:spPr>
          <a:xfrm>
            <a:off x="4932040" y="2780928"/>
            <a:ext cx="2160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LAN servidores SMTP, MDA  o IMAP/POP</a:t>
            </a:r>
            <a:endParaRPr lang="es-ES" dirty="0"/>
          </a:p>
        </p:txBody>
      </p:sp>
      <p:pic>
        <p:nvPicPr>
          <p:cNvPr id="6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1262683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8317" y="1262683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1268760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" name="62 CuadroTexto"/>
          <p:cNvSpPr txBox="1"/>
          <p:nvPr/>
        </p:nvSpPr>
        <p:spPr>
          <a:xfrm>
            <a:off x="683568" y="648866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Sede A</a:t>
            </a:r>
            <a:endParaRPr lang="es-ES" dirty="0"/>
          </a:p>
        </p:txBody>
      </p:sp>
      <p:sp>
        <p:nvSpPr>
          <p:cNvPr id="64" name="63 CuadroTexto"/>
          <p:cNvSpPr txBox="1"/>
          <p:nvPr/>
        </p:nvSpPr>
        <p:spPr>
          <a:xfrm>
            <a:off x="5940152" y="648866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Sede B</a:t>
            </a:r>
            <a:endParaRPr lang="es-E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Diagrama escalera frontal HTTP 1</a:t>
            </a:r>
            <a:endParaRPr lang="es-ES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1187624" y="1710100"/>
            <a:ext cx="0" cy="5147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"/>
          <p:cNvCxnSpPr/>
          <p:nvPr/>
        </p:nvCxnSpPr>
        <p:spPr>
          <a:xfrm>
            <a:off x="3275856" y="1710100"/>
            <a:ext cx="0" cy="5147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5364088" y="1710100"/>
            <a:ext cx="0" cy="5147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611560" y="112474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Usuario</a:t>
            </a:r>
            <a:endParaRPr lang="es-E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2555776" y="126876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Frontal HTTP</a:t>
            </a:r>
            <a:endParaRPr lang="es-E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4355976" y="1268760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Servidor de Aplicaciones</a:t>
            </a:r>
            <a:endParaRPr lang="es-ES" dirty="0"/>
          </a:p>
        </p:txBody>
      </p:sp>
      <p:cxnSp>
        <p:nvCxnSpPr>
          <p:cNvPr id="16" name="15 Conector recto de flecha"/>
          <p:cNvCxnSpPr/>
          <p:nvPr/>
        </p:nvCxnSpPr>
        <p:spPr>
          <a:xfrm>
            <a:off x="1187624" y="1998132"/>
            <a:ext cx="208823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CuadroTexto"/>
          <p:cNvSpPr txBox="1"/>
          <p:nvPr/>
        </p:nvSpPr>
        <p:spPr>
          <a:xfrm>
            <a:off x="1403648" y="1556792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Establecimiento de conexión TCP</a:t>
            </a:r>
            <a:endParaRPr lang="es-ES" sz="1400" dirty="0"/>
          </a:p>
        </p:txBody>
      </p:sp>
      <p:cxnSp>
        <p:nvCxnSpPr>
          <p:cNvPr id="18" name="17 Conector recto de flecha"/>
          <p:cNvCxnSpPr/>
          <p:nvPr/>
        </p:nvCxnSpPr>
        <p:spPr>
          <a:xfrm>
            <a:off x="3275856" y="3861048"/>
            <a:ext cx="208823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3563888" y="4149080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Petición Servicio Aplicación</a:t>
            </a:r>
            <a:endParaRPr lang="es-ES" sz="1400" dirty="0"/>
          </a:p>
        </p:txBody>
      </p:sp>
      <p:cxnSp>
        <p:nvCxnSpPr>
          <p:cNvPr id="21" name="20 Conector recto de flecha"/>
          <p:cNvCxnSpPr/>
          <p:nvPr/>
        </p:nvCxnSpPr>
        <p:spPr>
          <a:xfrm>
            <a:off x="5364088" y="4324160"/>
            <a:ext cx="0" cy="1337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CuadroTexto"/>
          <p:cNvSpPr txBox="1"/>
          <p:nvPr/>
        </p:nvSpPr>
        <p:spPr>
          <a:xfrm>
            <a:off x="5436096" y="4633972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Procesado Servicio aplicaciones</a:t>
            </a:r>
            <a:endParaRPr lang="es-ES" sz="1400" dirty="0"/>
          </a:p>
        </p:txBody>
      </p:sp>
      <p:cxnSp>
        <p:nvCxnSpPr>
          <p:cNvPr id="23" name="22 Conector recto de flecha"/>
          <p:cNvCxnSpPr/>
          <p:nvPr/>
        </p:nvCxnSpPr>
        <p:spPr>
          <a:xfrm flipH="1">
            <a:off x="3275856" y="5661248"/>
            <a:ext cx="208823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CuadroTexto"/>
          <p:cNvSpPr txBox="1"/>
          <p:nvPr/>
        </p:nvSpPr>
        <p:spPr>
          <a:xfrm>
            <a:off x="6228184" y="5301208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ACK</a:t>
            </a:r>
            <a:endParaRPr lang="es-ES" sz="1400" dirty="0"/>
          </a:p>
        </p:txBody>
      </p:sp>
      <p:cxnSp>
        <p:nvCxnSpPr>
          <p:cNvPr id="29" name="28 Conector recto de flecha"/>
          <p:cNvCxnSpPr/>
          <p:nvPr/>
        </p:nvCxnSpPr>
        <p:spPr>
          <a:xfrm>
            <a:off x="1187624" y="3429000"/>
            <a:ext cx="208823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CuadroTexto"/>
          <p:cNvSpPr txBox="1"/>
          <p:nvPr/>
        </p:nvSpPr>
        <p:spPr>
          <a:xfrm>
            <a:off x="1619672" y="3212976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Petición HTTP</a:t>
            </a:r>
            <a:endParaRPr lang="es-ES" sz="1400" dirty="0"/>
          </a:p>
        </p:txBody>
      </p:sp>
      <p:cxnSp>
        <p:nvCxnSpPr>
          <p:cNvPr id="35" name="34 Conector recto de flecha"/>
          <p:cNvCxnSpPr/>
          <p:nvPr/>
        </p:nvCxnSpPr>
        <p:spPr>
          <a:xfrm>
            <a:off x="3275856" y="3901404"/>
            <a:ext cx="0" cy="21198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35 CuadroTexto"/>
          <p:cNvSpPr txBox="1"/>
          <p:nvPr/>
        </p:nvSpPr>
        <p:spPr>
          <a:xfrm>
            <a:off x="1979712" y="4509120"/>
            <a:ext cx="11521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Procesado petición HTTP</a:t>
            </a:r>
            <a:endParaRPr lang="es-ES" sz="1400" dirty="0"/>
          </a:p>
        </p:txBody>
      </p:sp>
      <p:cxnSp>
        <p:nvCxnSpPr>
          <p:cNvPr id="37" name="36 Conector recto de flecha"/>
          <p:cNvCxnSpPr/>
          <p:nvPr/>
        </p:nvCxnSpPr>
        <p:spPr>
          <a:xfrm flipH="1">
            <a:off x="1187624" y="6021288"/>
            <a:ext cx="2096616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41 CuadroTexto"/>
          <p:cNvSpPr txBox="1"/>
          <p:nvPr/>
        </p:nvSpPr>
        <p:spPr>
          <a:xfrm>
            <a:off x="1691680" y="6146140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ACK y cierre conexión</a:t>
            </a:r>
            <a:endParaRPr lang="es-ES" sz="1400" dirty="0"/>
          </a:p>
        </p:txBody>
      </p:sp>
      <p:cxnSp>
        <p:nvCxnSpPr>
          <p:cNvPr id="25" name="24 Conector recto"/>
          <p:cNvCxnSpPr/>
          <p:nvPr/>
        </p:nvCxnSpPr>
        <p:spPr>
          <a:xfrm>
            <a:off x="7596336" y="1700808"/>
            <a:ext cx="0" cy="5147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CuadroTexto"/>
          <p:cNvSpPr txBox="1"/>
          <p:nvPr/>
        </p:nvSpPr>
        <p:spPr>
          <a:xfrm>
            <a:off x="6948264" y="1124744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Almacenamiento compartido</a:t>
            </a:r>
            <a:endParaRPr lang="es-ES" dirty="0"/>
          </a:p>
        </p:txBody>
      </p:sp>
      <p:cxnSp>
        <p:nvCxnSpPr>
          <p:cNvPr id="32" name="31 Conector recto de flecha"/>
          <p:cNvCxnSpPr/>
          <p:nvPr/>
        </p:nvCxnSpPr>
        <p:spPr>
          <a:xfrm flipH="1">
            <a:off x="1187624" y="2492896"/>
            <a:ext cx="2096616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CuadroTexto"/>
          <p:cNvSpPr txBox="1"/>
          <p:nvPr/>
        </p:nvSpPr>
        <p:spPr>
          <a:xfrm>
            <a:off x="1907704" y="2492896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ACK</a:t>
            </a:r>
            <a:endParaRPr lang="es-ES" sz="1400" dirty="0"/>
          </a:p>
        </p:txBody>
      </p:sp>
      <p:cxnSp>
        <p:nvCxnSpPr>
          <p:cNvPr id="38" name="37 Conector recto de flecha"/>
          <p:cNvCxnSpPr/>
          <p:nvPr/>
        </p:nvCxnSpPr>
        <p:spPr>
          <a:xfrm>
            <a:off x="3275856" y="3861048"/>
            <a:ext cx="432048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Conector recto de flecha"/>
          <p:cNvCxnSpPr/>
          <p:nvPr/>
        </p:nvCxnSpPr>
        <p:spPr>
          <a:xfrm flipH="1">
            <a:off x="3275856" y="5013176"/>
            <a:ext cx="432048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Conector recto de flecha"/>
          <p:cNvCxnSpPr/>
          <p:nvPr/>
        </p:nvCxnSpPr>
        <p:spPr>
          <a:xfrm>
            <a:off x="7596336" y="4509120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59 CuadroTexto"/>
          <p:cNvSpPr txBox="1"/>
          <p:nvPr/>
        </p:nvSpPr>
        <p:spPr>
          <a:xfrm>
            <a:off x="4067944" y="5857527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ACK</a:t>
            </a:r>
            <a:endParaRPr lang="es-ES" sz="1400" dirty="0"/>
          </a:p>
        </p:txBody>
      </p:sp>
      <p:sp>
        <p:nvSpPr>
          <p:cNvPr id="61" name="60 CuadroTexto"/>
          <p:cNvSpPr txBox="1"/>
          <p:nvPr/>
        </p:nvSpPr>
        <p:spPr>
          <a:xfrm>
            <a:off x="5580112" y="3645024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Petición Fichero almacenamiento</a:t>
            </a:r>
            <a:endParaRPr lang="es-ES" sz="1400" dirty="0"/>
          </a:p>
        </p:txBody>
      </p:sp>
      <p:sp>
        <p:nvSpPr>
          <p:cNvPr id="62" name="61 CuadroTexto"/>
          <p:cNvSpPr txBox="1"/>
          <p:nvPr/>
        </p:nvSpPr>
        <p:spPr>
          <a:xfrm>
            <a:off x="7668344" y="4509120"/>
            <a:ext cx="755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Lectura fichero</a:t>
            </a:r>
            <a:endParaRPr lang="es-ES" sz="14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Diagrama escalera frontal HTTP 2</a:t>
            </a:r>
            <a:endParaRPr lang="es-ES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1187624" y="1710100"/>
            <a:ext cx="0" cy="5147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"/>
          <p:cNvCxnSpPr/>
          <p:nvPr/>
        </p:nvCxnSpPr>
        <p:spPr>
          <a:xfrm>
            <a:off x="3275856" y="1710100"/>
            <a:ext cx="0" cy="5147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5364088" y="1710100"/>
            <a:ext cx="0" cy="5147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611560" y="112474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Usuario</a:t>
            </a:r>
            <a:endParaRPr lang="es-E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2555776" y="126876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Frontal HTTP</a:t>
            </a:r>
            <a:endParaRPr lang="es-E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4355976" y="1268760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Servidor de Aplicaciones</a:t>
            </a:r>
            <a:endParaRPr lang="es-ES" dirty="0"/>
          </a:p>
        </p:txBody>
      </p:sp>
      <p:cxnSp>
        <p:nvCxnSpPr>
          <p:cNvPr id="16" name="15 Conector recto de flecha"/>
          <p:cNvCxnSpPr/>
          <p:nvPr/>
        </p:nvCxnSpPr>
        <p:spPr>
          <a:xfrm>
            <a:off x="1187624" y="1998132"/>
            <a:ext cx="208823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CuadroTexto"/>
          <p:cNvSpPr txBox="1"/>
          <p:nvPr/>
        </p:nvSpPr>
        <p:spPr>
          <a:xfrm>
            <a:off x="1403648" y="1556792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Establecimiento de conexión TCP</a:t>
            </a:r>
            <a:endParaRPr lang="es-ES" sz="1400" dirty="0"/>
          </a:p>
        </p:txBody>
      </p:sp>
      <p:sp>
        <p:nvSpPr>
          <p:cNvPr id="19" name="18 CuadroTexto"/>
          <p:cNvSpPr txBox="1"/>
          <p:nvPr/>
        </p:nvSpPr>
        <p:spPr>
          <a:xfrm>
            <a:off x="1331640" y="6021288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Petición Servicio Aplicación</a:t>
            </a:r>
            <a:endParaRPr lang="es-ES" sz="1400" dirty="0"/>
          </a:p>
        </p:txBody>
      </p:sp>
      <p:cxnSp>
        <p:nvCxnSpPr>
          <p:cNvPr id="29" name="28 Conector recto de flecha"/>
          <p:cNvCxnSpPr/>
          <p:nvPr/>
        </p:nvCxnSpPr>
        <p:spPr>
          <a:xfrm>
            <a:off x="1187624" y="3429000"/>
            <a:ext cx="208823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CuadroTexto"/>
          <p:cNvSpPr txBox="1"/>
          <p:nvPr/>
        </p:nvSpPr>
        <p:spPr>
          <a:xfrm>
            <a:off x="1619672" y="3212976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Petición HTTP</a:t>
            </a:r>
            <a:endParaRPr lang="es-ES" sz="1400" dirty="0"/>
          </a:p>
        </p:txBody>
      </p:sp>
      <p:cxnSp>
        <p:nvCxnSpPr>
          <p:cNvPr id="35" name="34 Conector recto de flecha"/>
          <p:cNvCxnSpPr/>
          <p:nvPr/>
        </p:nvCxnSpPr>
        <p:spPr>
          <a:xfrm>
            <a:off x="3275856" y="3901404"/>
            <a:ext cx="0" cy="2476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35 CuadroTexto"/>
          <p:cNvSpPr txBox="1"/>
          <p:nvPr/>
        </p:nvSpPr>
        <p:spPr>
          <a:xfrm>
            <a:off x="3347864" y="3068960"/>
            <a:ext cx="11521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Procesado petición HTTP</a:t>
            </a:r>
            <a:endParaRPr lang="es-ES" sz="1400" dirty="0"/>
          </a:p>
        </p:txBody>
      </p:sp>
      <p:cxnSp>
        <p:nvCxnSpPr>
          <p:cNvPr id="37" name="36 Conector recto de flecha"/>
          <p:cNvCxnSpPr/>
          <p:nvPr/>
        </p:nvCxnSpPr>
        <p:spPr>
          <a:xfrm flipH="1">
            <a:off x="1187624" y="4149080"/>
            <a:ext cx="2096616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41 CuadroTexto"/>
          <p:cNvSpPr txBox="1"/>
          <p:nvPr/>
        </p:nvSpPr>
        <p:spPr>
          <a:xfrm>
            <a:off x="1475656" y="3933056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ACK y cierre conexión</a:t>
            </a:r>
            <a:endParaRPr lang="es-ES" sz="1400" dirty="0"/>
          </a:p>
        </p:txBody>
      </p:sp>
      <p:cxnSp>
        <p:nvCxnSpPr>
          <p:cNvPr id="25" name="24 Conector recto"/>
          <p:cNvCxnSpPr/>
          <p:nvPr/>
        </p:nvCxnSpPr>
        <p:spPr>
          <a:xfrm>
            <a:off x="7596336" y="1700808"/>
            <a:ext cx="0" cy="5147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CuadroTexto"/>
          <p:cNvSpPr txBox="1"/>
          <p:nvPr/>
        </p:nvSpPr>
        <p:spPr>
          <a:xfrm>
            <a:off x="6948264" y="1124744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Almacenamiento compartido</a:t>
            </a:r>
            <a:endParaRPr lang="es-ES" dirty="0"/>
          </a:p>
        </p:txBody>
      </p:sp>
      <p:cxnSp>
        <p:nvCxnSpPr>
          <p:cNvPr id="32" name="31 Conector recto de flecha"/>
          <p:cNvCxnSpPr/>
          <p:nvPr/>
        </p:nvCxnSpPr>
        <p:spPr>
          <a:xfrm flipH="1">
            <a:off x="1187624" y="2492896"/>
            <a:ext cx="2096616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CuadroTexto"/>
          <p:cNvSpPr txBox="1"/>
          <p:nvPr/>
        </p:nvSpPr>
        <p:spPr>
          <a:xfrm>
            <a:off x="1907704" y="2492896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ACK</a:t>
            </a:r>
            <a:endParaRPr lang="es-ES" sz="1400" dirty="0"/>
          </a:p>
        </p:txBody>
      </p:sp>
      <p:cxnSp>
        <p:nvCxnSpPr>
          <p:cNvPr id="39" name="38 Conector recto de flecha"/>
          <p:cNvCxnSpPr/>
          <p:nvPr/>
        </p:nvCxnSpPr>
        <p:spPr>
          <a:xfrm>
            <a:off x="1187624" y="4941168"/>
            <a:ext cx="417646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Conector recto de flecha"/>
          <p:cNvCxnSpPr/>
          <p:nvPr/>
        </p:nvCxnSpPr>
        <p:spPr>
          <a:xfrm flipH="1">
            <a:off x="1187624" y="5517232"/>
            <a:ext cx="417646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CuadroTexto"/>
          <p:cNvSpPr txBox="1"/>
          <p:nvPr/>
        </p:nvSpPr>
        <p:spPr>
          <a:xfrm>
            <a:off x="1907704" y="5569495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ACK</a:t>
            </a:r>
            <a:endParaRPr lang="es-ES" sz="1400" dirty="0"/>
          </a:p>
        </p:txBody>
      </p:sp>
      <p:sp>
        <p:nvSpPr>
          <p:cNvPr id="48" name="47 CuadroTexto"/>
          <p:cNvSpPr txBox="1"/>
          <p:nvPr/>
        </p:nvSpPr>
        <p:spPr>
          <a:xfrm>
            <a:off x="1835696" y="4581128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Establecimiento de conexión TCP</a:t>
            </a:r>
            <a:endParaRPr lang="es-ES" sz="1400" dirty="0"/>
          </a:p>
        </p:txBody>
      </p:sp>
      <p:cxnSp>
        <p:nvCxnSpPr>
          <p:cNvPr id="53" name="52 Conector recto de flecha"/>
          <p:cNvCxnSpPr/>
          <p:nvPr/>
        </p:nvCxnSpPr>
        <p:spPr>
          <a:xfrm flipH="1">
            <a:off x="1187624" y="6453336"/>
            <a:ext cx="417646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Conector recto de flecha"/>
          <p:cNvCxnSpPr/>
          <p:nvPr/>
        </p:nvCxnSpPr>
        <p:spPr>
          <a:xfrm>
            <a:off x="1187624" y="5949280"/>
            <a:ext cx="417646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CuadroTexto"/>
          <p:cNvSpPr txBox="1"/>
          <p:nvPr/>
        </p:nvSpPr>
        <p:spPr>
          <a:xfrm>
            <a:off x="3635896" y="6577607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ACK</a:t>
            </a:r>
            <a:endParaRPr lang="es-ES" sz="14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Esquema Frontal HTTP balanceado 1</a:t>
            </a:r>
            <a:endParaRPr lang="es-E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4005064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9845" y="4005064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4011141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4011141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9 Conector recto"/>
          <p:cNvCxnSpPr>
            <a:stCxn id="7" idx="3"/>
            <a:endCxn id="8" idx="1"/>
          </p:cNvCxnSpPr>
          <p:nvPr/>
        </p:nvCxnSpPr>
        <p:spPr>
          <a:xfrm>
            <a:off x="4853955" y="4620171"/>
            <a:ext cx="1662261" cy="0"/>
          </a:xfrm>
          <a:prstGeom prst="line">
            <a:avLst/>
          </a:prstGeom>
          <a:ln>
            <a:prstDash val="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10 Cubo"/>
          <p:cNvSpPr/>
          <p:nvPr/>
        </p:nvSpPr>
        <p:spPr>
          <a:xfrm>
            <a:off x="3275856" y="2348880"/>
            <a:ext cx="2592288" cy="72008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Balanceador L2-L7</a:t>
            </a:r>
            <a:endParaRPr lang="es-ES" dirty="0"/>
          </a:p>
        </p:txBody>
      </p:sp>
      <p:cxnSp>
        <p:nvCxnSpPr>
          <p:cNvPr id="13" name="12 Conector recto"/>
          <p:cNvCxnSpPr/>
          <p:nvPr/>
        </p:nvCxnSpPr>
        <p:spPr>
          <a:xfrm>
            <a:off x="1835696" y="3501008"/>
            <a:ext cx="54726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 flipV="1">
            <a:off x="2195736" y="350100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flipV="1">
            <a:off x="3059832" y="350100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 flipV="1">
            <a:off x="4139952" y="350100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 flipV="1">
            <a:off x="7092280" y="350100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"/>
          <p:cNvCxnSpPr/>
          <p:nvPr/>
        </p:nvCxnSpPr>
        <p:spPr>
          <a:xfrm flipV="1">
            <a:off x="4572000" y="306896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CuadroTexto"/>
          <p:cNvSpPr txBox="1"/>
          <p:nvPr/>
        </p:nvSpPr>
        <p:spPr>
          <a:xfrm>
            <a:off x="4788024" y="170080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VIP servicio HTTP</a:t>
            </a:r>
            <a:endParaRPr lang="es-ES" dirty="0"/>
          </a:p>
        </p:txBody>
      </p:sp>
      <p:sp>
        <p:nvSpPr>
          <p:cNvPr id="21" name="20 CuadroTexto"/>
          <p:cNvSpPr txBox="1"/>
          <p:nvPr/>
        </p:nvSpPr>
        <p:spPr>
          <a:xfrm>
            <a:off x="5436096" y="3140968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LAN servidores frontales HTTP</a:t>
            </a:r>
            <a:endParaRPr lang="es-ES" dirty="0"/>
          </a:p>
        </p:txBody>
      </p:sp>
      <p:cxnSp>
        <p:nvCxnSpPr>
          <p:cNvPr id="23" name="22 Conector recto"/>
          <p:cNvCxnSpPr/>
          <p:nvPr/>
        </p:nvCxnSpPr>
        <p:spPr>
          <a:xfrm flipV="1">
            <a:off x="4572000" y="1916832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Forma libre"/>
          <p:cNvSpPr/>
          <p:nvPr/>
        </p:nvSpPr>
        <p:spPr>
          <a:xfrm rot="442336">
            <a:off x="3347864" y="1769621"/>
            <a:ext cx="861049" cy="2300193"/>
          </a:xfrm>
          <a:custGeom>
            <a:avLst/>
            <a:gdLst>
              <a:gd name="connsiteX0" fmla="*/ 873457 w 1005385"/>
              <a:gd name="connsiteY0" fmla="*/ 0 h 2251881"/>
              <a:gd name="connsiteX1" fmla="*/ 859809 w 1005385"/>
              <a:gd name="connsiteY1" fmla="*/ 1446663 h 2251881"/>
              <a:gd name="connsiteX2" fmla="*/ 0 w 1005385"/>
              <a:gd name="connsiteY2" fmla="*/ 2251881 h 2251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5385" h="2251881">
                <a:moveTo>
                  <a:pt x="873457" y="0"/>
                </a:moveTo>
                <a:cubicBezTo>
                  <a:pt x="939421" y="535675"/>
                  <a:pt x="1005385" y="1071350"/>
                  <a:pt x="859809" y="1446663"/>
                </a:cubicBezTo>
                <a:cubicBezTo>
                  <a:pt x="714233" y="1821976"/>
                  <a:pt x="95534" y="2195015"/>
                  <a:pt x="0" y="2251881"/>
                </a:cubicBezTo>
              </a:path>
            </a:pathLst>
          </a:custGeom>
          <a:ln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26 CuadroTexto"/>
          <p:cNvSpPr txBox="1"/>
          <p:nvPr/>
        </p:nvSpPr>
        <p:spPr>
          <a:xfrm>
            <a:off x="2339752" y="1628800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Peticion</a:t>
            </a:r>
            <a:r>
              <a:rPr lang="es-ES" dirty="0" smtClean="0"/>
              <a:t> Consulta HTTP</a:t>
            </a:r>
            <a:endParaRPr lang="es-E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Esquema Frontal HTTP balanceado 2</a:t>
            </a:r>
            <a:endParaRPr lang="es-E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5157192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65709" y="5157192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5163269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10 Cubo"/>
          <p:cNvSpPr/>
          <p:nvPr/>
        </p:nvSpPr>
        <p:spPr>
          <a:xfrm>
            <a:off x="2051720" y="3501008"/>
            <a:ext cx="2592288" cy="72008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Balanceador L2-L7</a:t>
            </a:r>
            <a:endParaRPr lang="es-ES" dirty="0"/>
          </a:p>
        </p:txBody>
      </p:sp>
      <p:cxnSp>
        <p:nvCxnSpPr>
          <p:cNvPr id="13" name="12 Conector recto"/>
          <p:cNvCxnSpPr/>
          <p:nvPr/>
        </p:nvCxnSpPr>
        <p:spPr>
          <a:xfrm>
            <a:off x="611560" y="4653136"/>
            <a:ext cx="34563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 flipV="1">
            <a:off x="971600" y="4653136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flipV="1">
            <a:off x="1835696" y="4653136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 flipV="1">
            <a:off x="2915816" y="4653136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"/>
          <p:cNvCxnSpPr/>
          <p:nvPr/>
        </p:nvCxnSpPr>
        <p:spPr>
          <a:xfrm flipV="1">
            <a:off x="3347864" y="422108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CuadroTexto"/>
          <p:cNvSpPr txBox="1"/>
          <p:nvPr/>
        </p:nvSpPr>
        <p:spPr>
          <a:xfrm>
            <a:off x="3347864" y="2854677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VIP servicio HTTP anunciada con prioridad 10</a:t>
            </a:r>
            <a:endParaRPr lang="es-ES" dirty="0"/>
          </a:p>
        </p:txBody>
      </p:sp>
      <p:sp>
        <p:nvSpPr>
          <p:cNvPr id="21" name="20 CuadroTexto"/>
          <p:cNvSpPr txBox="1"/>
          <p:nvPr/>
        </p:nvSpPr>
        <p:spPr>
          <a:xfrm>
            <a:off x="251520" y="429309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LAN servidores HTTP</a:t>
            </a:r>
            <a:endParaRPr lang="es-ES" dirty="0"/>
          </a:p>
        </p:txBody>
      </p:sp>
      <p:cxnSp>
        <p:nvCxnSpPr>
          <p:cNvPr id="23" name="22 Conector recto"/>
          <p:cNvCxnSpPr>
            <a:endCxn id="22" idx="3"/>
          </p:cNvCxnSpPr>
          <p:nvPr/>
        </p:nvCxnSpPr>
        <p:spPr>
          <a:xfrm flipV="1">
            <a:off x="3347864" y="2780928"/>
            <a:ext cx="72008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CuadroTexto"/>
          <p:cNvSpPr txBox="1"/>
          <p:nvPr/>
        </p:nvSpPr>
        <p:spPr>
          <a:xfrm>
            <a:off x="1907704" y="2780928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Peticion</a:t>
            </a:r>
            <a:r>
              <a:rPr lang="es-ES" dirty="0" smtClean="0"/>
              <a:t> HTTP</a:t>
            </a:r>
            <a:endParaRPr lang="es-ES" dirty="0"/>
          </a:p>
        </p:txBody>
      </p:sp>
      <p:sp>
        <p:nvSpPr>
          <p:cNvPr id="22" name="21 Cilindro"/>
          <p:cNvSpPr/>
          <p:nvPr/>
        </p:nvSpPr>
        <p:spPr>
          <a:xfrm>
            <a:off x="2771800" y="2132856"/>
            <a:ext cx="1296144" cy="64807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Router</a:t>
            </a:r>
            <a:r>
              <a:rPr lang="es-ES" dirty="0" smtClean="0"/>
              <a:t> sede A</a:t>
            </a:r>
            <a:endParaRPr lang="es-ES" dirty="0"/>
          </a:p>
        </p:txBody>
      </p:sp>
      <p:sp>
        <p:nvSpPr>
          <p:cNvPr id="29" name="28 Cilindro"/>
          <p:cNvSpPr/>
          <p:nvPr/>
        </p:nvSpPr>
        <p:spPr>
          <a:xfrm>
            <a:off x="7236296" y="2132856"/>
            <a:ext cx="1296144" cy="64807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Router</a:t>
            </a:r>
            <a:r>
              <a:rPr lang="es-ES" dirty="0" smtClean="0"/>
              <a:t> sede B</a:t>
            </a:r>
            <a:endParaRPr lang="es-ES" dirty="0"/>
          </a:p>
        </p:txBody>
      </p:sp>
      <p:sp>
        <p:nvSpPr>
          <p:cNvPr id="30" name="29 Cubo"/>
          <p:cNvSpPr/>
          <p:nvPr/>
        </p:nvSpPr>
        <p:spPr>
          <a:xfrm>
            <a:off x="6444208" y="3501008"/>
            <a:ext cx="2592288" cy="72008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Balanceador L2-L7</a:t>
            </a:r>
            <a:endParaRPr lang="es-ES" dirty="0"/>
          </a:p>
        </p:txBody>
      </p:sp>
      <p:pic>
        <p:nvPicPr>
          <p:cNvPr id="3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5157192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6269" y="5157192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5163269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5" name="34 Conector recto"/>
          <p:cNvCxnSpPr/>
          <p:nvPr/>
        </p:nvCxnSpPr>
        <p:spPr>
          <a:xfrm>
            <a:off x="5652120" y="4653136"/>
            <a:ext cx="34563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"/>
          <p:cNvCxnSpPr/>
          <p:nvPr/>
        </p:nvCxnSpPr>
        <p:spPr>
          <a:xfrm flipV="1">
            <a:off x="6012160" y="4653136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"/>
          <p:cNvCxnSpPr/>
          <p:nvPr/>
        </p:nvCxnSpPr>
        <p:spPr>
          <a:xfrm flipV="1">
            <a:off x="6876256" y="4653136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recto"/>
          <p:cNvCxnSpPr/>
          <p:nvPr/>
        </p:nvCxnSpPr>
        <p:spPr>
          <a:xfrm flipV="1">
            <a:off x="7956376" y="4653136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recto"/>
          <p:cNvCxnSpPr/>
          <p:nvPr/>
        </p:nvCxnSpPr>
        <p:spPr>
          <a:xfrm flipV="1">
            <a:off x="8388424" y="422108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CuadroTexto"/>
          <p:cNvSpPr txBox="1"/>
          <p:nvPr/>
        </p:nvSpPr>
        <p:spPr>
          <a:xfrm>
            <a:off x="5292080" y="429309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LAN servidores HTTP</a:t>
            </a:r>
            <a:endParaRPr lang="es-ES" dirty="0"/>
          </a:p>
        </p:txBody>
      </p:sp>
      <p:cxnSp>
        <p:nvCxnSpPr>
          <p:cNvPr id="41" name="40 Conector recto"/>
          <p:cNvCxnSpPr/>
          <p:nvPr/>
        </p:nvCxnSpPr>
        <p:spPr>
          <a:xfrm flipV="1">
            <a:off x="7956376" y="2780928"/>
            <a:ext cx="72008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41 CuadroTexto"/>
          <p:cNvSpPr txBox="1"/>
          <p:nvPr/>
        </p:nvSpPr>
        <p:spPr>
          <a:xfrm>
            <a:off x="6156176" y="2852936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VIP servicio HTTP anunciada con prioridad 20</a:t>
            </a:r>
            <a:endParaRPr lang="es-ES" dirty="0"/>
          </a:p>
        </p:txBody>
      </p:sp>
      <p:sp>
        <p:nvSpPr>
          <p:cNvPr id="26" name="25 Forma libre"/>
          <p:cNvSpPr/>
          <p:nvPr/>
        </p:nvSpPr>
        <p:spPr>
          <a:xfrm rot="442336">
            <a:off x="2215467" y="1497756"/>
            <a:ext cx="680617" cy="3718474"/>
          </a:xfrm>
          <a:custGeom>
            <a:avLst/>
            <a:gdLst>
              <a:gd name="connsiteX0" fmla="*/ 873457 w 1005385"/>
              <a:gd name="connsiteY0" fmla="*/ 0 h 2251881"/>
              <a:gd name="connsiteX1" fmla="*/ 859809 w 1005385"/>
              <a:gd name="connsiteY1" fmla="*/ 1446663 h 2251881"/>
              <a:gd name="connsiteX2" fmla="*/ 0 w 1005385"/>
              <a:gd name="connsiteY2" fmla="*/ 2251881 h 2251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5385" h="2251881">
                <a:moveTo>
                  <a:pt x="873457" y="0"/>
                </a:moveTo>
                <a:cubicBezTo>
                  <a:pt x="939421" y="535675"/>
                  <a:pt x="1005385" y="1071350"/>
                  <a:pt x="859809" y="1446663"/>
                </a:cubicBezTo>
                <a:cubicBezTo>
                  <a:pt x="714233" y="1821976"/>
                  <a:pt x="95534" y="2195015"/>
                  <a:pt x="0" y="2251881"/>
                </a:cubicBezTo>
              </a:path>
            </a:pathLst>
          </a:custGeom>
          <a:ln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42 Forma libre"/>
          <p:cNvSpPr/>
          <p:nvPr/>
        </p:nvSpPr>
        <p:spPr>
          <a:xfrm>
            <a:off x="3347864" y="1484784"/>
            <a:ext cx="5400599" cy="3600400"/>
          </a:xfrm>
          <a:custGeom>
            <a:avLst/>
            <a:gdLst>
              <a:gd name="connsiteX0" fmla="*/ 0 w 5106538"/>
              <a:gd name="connsiteY0" fmla="*/ 25021 h 3860042"/>
              <a:gd name="connsiteX1" fmla="*/ 4490114 w 5106538"/>
              <a:gd name="connsiteY1" fmla="*/ 639170 h 3860042"/>
              <a:gd name="connsiteX2" fmla="*/ 3698544 w 5106538"/>
              <a:gd name="connsiteY2" fmla="*/ 3860042 h 3860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06538" h="3860042">
                <a:moveTo>
                  <a:pt x="0" y="25021"/>
                </a:moveTo>
                <a:cubicBezTo>
                  <a:pt x="1936845" y="12510"/>
                  <a:pt x="3873690" y="0"/>
                  <a:pt x="4490114" y="639170"/>
                </a:cubicBezTo>
                <a:cubicBezTo>
                  <a:pt x="5106538" y="1278340"/>
                  <a:pt x="4402541" y="2569191"/>
                  <a:pt x="3698544" y="3860042"/>
                </a:cubicBezTo>
              </a:path>
            </a:pathLst>
          </a:custGeom>
          <a:ln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CuadroTexto"/>
          <p:cNvSpPr txBox="1"/>
          <p:nvPr/>
        </p:nvSpPr>
        <p:spPr>
          <a:xfrm>
            <a:off x="3995936" y="1412776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Peticion</a:t>
            </a:r>
            <a:r>
              <a:rPr lang="es-ES" dirty="0" smtClean="0"/>
              <a:t> HTTP</a:t>
            </a:r>
            <a:endParaRPr lang="es-ES" dirty="0"/>
          </a:p>
        </p:txBody>
      </p:sp>
      <p:sp>
        <p:nvSpPr>
          <p:cNvPr id="45" name="44 Nube"/>
          <p:cNvSpPr/>
          <p:nvPr/>
        </p:nvSpPr>
        <p:spPr>
          <a:xfrm>
            <a:off x="899592" y="1052736"/>
            <a:ext cx="2808312" cy="57606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Usuario o pasarela externa</a:t>
            </a:r>
            <a:endParaRPr lang="es-E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Diagrama escalera Servicio Aplicaciones 1</a:t>
            </a:r>
            <a:endParaRPr lang="es-ES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611560" y="1710100"/>
            <a:ext cx="0" cy="5147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"/>
          <p:cNvCxnSpPr/>
          <p:nvPr/>
        </p:nvCxnSpPr>
        <p:spPr>
          <a:xfrm>
            <a:off x="2699792" y="1710100"/>
            <a:ext cx="0" cy="5147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4788024" y="1710100"/>
            <a:ext cx="0" cy="5147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35496" y="126876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Frontal HTTP</a:t>
            </a:r>
            <a:endParaRPr lang="es-E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1475656" y="126876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Servidor de Aplicaciones</a:t>
            </a:r>
            <a:endParaRPr lang="es-E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3923928" y="1268760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Servicio de Directorio</a:t>
            </a:r>
            <a:endParaRPr lang="es-ES" dirty="0"/>
          </a:p>
        </p:txBody>
      </p:sp>
      <p:cxnSp>
        <p:nvCxnSpPr>
          <p:cNvPr id="16" name="15 Conector recto de flecha"/>
          <p:cNvCxnSpPr/>
          <p:nvPr/>
        </p:nvCxnSpPr>
        <p:spPr>
          <a:xfrm>
            <a:off x="611560" y="1998132"/>
            <a:ext cx="2088232" cy="2067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CuadroTexto"/>
          <p:cNvSpPr txBox="1"/>
          <p:nvPr/>
        </p:nvSpPr>
        <p:spPr>
          <a:xfrm>
            <a:off x="827584" y="1556792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Petición de procesado</a:t>
            </a:r>
            <a:endParaRPr lang="es-ES" sz="1400" dirty="0"/>
          </a:p>
        </p:txBody>
      </p:sp>
      <p:cxnSp>
        <p:nvCxnSpPr>
          <p:cNvPr id="25" name="24 Conector recto"/>
          <p:cNvCxnSpPr/>
          <p:nvPr/>
        </p:nvCxnSpPr>
        <p:spPr>
          <a:xfrm>
            <a:off x="6516216" y="1710100"/>
            <a:ext cx="0" cy="5147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CuadroTexto"/>
          <p:cNvSpPr txBox="1"/>
          <p:nvPr/>
        </p:nvSpPr>
        <p:spPr>
          <a:xfrm>
            <a:off x="6012160" y="1124744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Almacenamiento compartido</a:t>
            </a:r>
            <a:endParaRPr lang="es-ES" dirty="0"/>
          </a:p>
        </p:txBody>
      </p:sp>
      <p:cxnSp>
        <p:nvCxnSpPr>
          <p:cNvPr id="32" name="31 Conector recto de flecha"/>
          <p:cNvCxnSpPr/>
          <p:nvPr/>
        </p:nvCxnSpPr>
        <p:spPr>
          <a:xfrm flipH="1">
            <a:off x="611560" y="6453336"/>
            <a:ext cx="209661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CuadroTexto"/>
          <p:cNvSpPr txBox="1"/>
          <p:nvPr/>
        </p:nvSpPr>
        <p:spPr>
          <a:xfrm>
            <a:off x="1259632" y="6237312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ACK</a:t>
            </a:r>
            <a:endParaRPr lang="es-ES" sz="1400" dirty="0"/>
          </a:p>
        </p:txBody>
      </p:sp>
      <p:cxnSp>
        <p:nvCxnSpPr>
          <p:cNvPr id="34" name="33 Conector recto"/>
          <p:cNvCxnSpPr/>
          <p:nvPr/>
        </p:nvCxnSpPr>
        <p:spPr>
          <a:xfrm>
            <a:off x="8316416" y="1700808"/>
            <a:ext cx="0" cy="5147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CuadroTexto"/>
          <p:cNvSpPr txBox="1"/>
          <p:nvPr/>
        </p:nvSpPr>
        <p:spPr>
          <a:xfrm>
            <a:off x="7740352" y="1126485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Gestor BBDD</a:t>
            </a:r>
            <a:endParaRPr lang="es-ES" dirty="0"/>
          </a:p>
        </p:txBody>
      </p:sp>
      <p:cxnSp>
        <p:nvCxnSpPr>
          <p:cNvPr id="45" name="44 Conector recto de flecha"/>
          <p:cNvCxnSpPr/>
          <p:nvPr/>
        </p:nvCxnSpPr>
        <p:spPr>
          <a:xfrm>
            <a:off x="2699792" y="2492896"/>
            <a:ext cx="2088232" cy="2067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Conector recto de flecha"/>
          <p:cNvCxnSpPr/>
          <p:nvPr/>
        </p:nvCxnSpPr>
        <p:spPr>
          <a:xfrm>
            <a:off x="2699792" y="2204864"/>
            <a:ext cx="0" cy="42484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48 Conector recto de flecha"/>
          <p:cNvCxnSpPr/>
          <p:nvPr/>
        </p:nvCxnSpPr>
        <p:spPr>
          <a:xfrm>
            <a:off x="2699792" y="2852936"/>
            <a:ext cx="5616624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Conector recto de flecha"/>
          <p:cNvCxnSpPr/>
          <p:nvPr/>
        </p:nvCxnSpPr>
        <p:spPr>
          <a:xfrm>
            <a:off x="2699792" y="3212976"/>
            <a:ext cx="381642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Conector recto de flecha"/>
          <p:cNvCxnSpPr/>
          <p:nvPr/>
        </p:nvCxnSpPr>
        <p:spPr>
          <a:xfrm flipH="1">
            <a:off x="2699792" y="5085184"/>
            <a:ext cx="5616624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Conector recto de flecha"/>
          <p:cNvCxnSpPr/>
          <p:nvPr/>
        </p:nvCxnSpPr>
        <p:spPr>
          <a:xfrm flipH="1">
            <a:off x="2699792" y="3861048"/>
            <a:ext cx="209661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58 Conector recto de flecha"/>
          <p:cNvCxnSpPr/>
          <p:nvPr/>
        </p:nvCxnSpPr>
        <p:spPr>
          <a:xfrm flipH="1">
            <a:off x="2699792" y="4005064"/>
            <a:ext cx="381642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60 Conector recto de flecha"/>
          <p:cNvCxnSpPr/>
          <p:nvPr/>
        </p:nvCxnSpPr>
        <p:spPr>
          <a:xfrm>
            <a:off x="4788024" y="2708920"/>
            <a:ext cx="0" cy="11521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62 Conector recto de flecha"/>
          <p:cNvCxnSpPr/>
          <p:nvPr/>
        </p:nvCxnSpPr>
        <p:spPr>
          <a:xfrm>
            <a:off x="8316416" y="3429000"/>
            <a:ext cx="0" cy="16561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64 Conector recto de flecha"/>
          <p:cNvCxnSpPr/>
          <p:nvPr/>
        </p:nvCxnSpPr>
        <p:spPr>
          <a:xfrm>
            <a:off x="6516216" y="3645024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67 CuadroTexto"/>
          <p:cNvSpPr txBox="1"/>
          <p:nvPr/>
        </p:nvSpPr>
        <p:spPr>
          <a:xfrm>
            <a:off x="3275856" y="2204864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Petición AA</a:t>
            </a:r>
            <a:endParaRPr lang="es-ES" sz="1400" dirty="0"/>
          </a:p>
        </p:txBody>
      </p:sp>
      <p:sp>
        <p:nvSpPr>
          <p:cNvPr id="69" name="68 CuadroTexto"/>
          <p:cNvSpPr txBox="1"/>
          <p:nvPr/>
        </p:nvSpPr>
        <p:spPr>
          <a:xfrm>
            <a:off x="6588224" y="2924944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Consultas BBDD</a:t>
            </a:r>
            <a:endParaRPr lang="es-ES" sz="1400" dirty="0"/>
          </a:p>
        </p:txBody>
      </p:sp>
      <p:sp>
        <p:nvSpPr>
          <p:cNvPr id="70" name="69 CuadroTexto"/>
          <p:cNvSpPr txBox="1"/>
          <p:nvPr/>
        </p:nvSpPr>
        <p:spPr>
          <a:xfrm>
            <a:off x="4932040" y="3212976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Lecturas ficheros</a:t>
            </a:r>
            <a:endParaRPr lang="es-ES" sz="1400" dirty="0"/>
          </a:p>
        </p:txBody>
      </p:sp>
      <p:sp>
        <p:nvSpPr>
          <p:cNvPr id="71" name="70 CuadroTexto"/>
          <p:cNvSpPr txBox="1"/>
          <p:nvPr/>
        </p:nvSpPr>
        <p:spPr>
          <a:xfrm>
            <a:off x="3275856" y="3645024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ACK</a:t>
            </a:r>
            <a:endParaRPr lang="es-ES" sz="1400" dirty="0"/>
          </a:p>
        </p:txBody>
      </p:sp>
      <p:sp>
        <p:nvSpPr>
          <p:cNvPr id="72" name="71 CuadroTexto"/>
          <p:cNvSpPr txBox="1"/>
          <p:nvPr/>
        </p:nvSpPr>
        <p:spPr>
          <a:xfrm>
            <a:off x="5508104" y="4057327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ACK</a:t>
            </a:r>
            <a:endParaRPr lang="es-ES" sz="1400" dirty="0"/>
          </a:p>
        </p:txBody>
      </p:sp>
      <p:sp>
        <p:nvSpPr>
          <p:cNvPr id="73" name="72 CuadroTexto"/>
          <p:cNvSpPr txBox="1"/>
          <p:nvPr/>
        </p:nvSpPr>
        <p:spPr>
          <a:xfrm>
            <a:off x="7236296" y="5157192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ACK</a:t>
            </a:r>
            <a:endParaRPr lang="es-ES" sz="1400" dirty="0"/>
          </a:p>
        </p:txBody>
      </p:sp>
      <p:sp>
        <p:nvSpPr>
          <p:cNvPr id="74" name="73 CuadroTexto"/>
          <p:cNvSpPr txBox="1"/>
          <p:nvPr/>
        </p:nvSpPr>
        <p:spPr>
          <a:xfrm>
            <a:off x="1475656" y="4201924"/>
            <a:ext cx="16561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Procesado de servicio de aplicaciones</a:t>
            </a:r>
            <a:endParaRPr lang="es-ES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Esquema CMS</a:t>
            </a:r>
            <a:endParaRPr lang="es-ES" dirty="0"/>
          </a:p>
        </p:txBody>
      </p:sp>
      <p:sp>
        <p:nvSpPr>
          <p:cNvPr id="25" name="24 Rectángulo"/>
          <p:cNvSpPr/>
          <p:nvPr/>
        </p:nvSpPr>
        <p:spPr>
          <a:xfrm>
            <a:off x="2339752" y="2702545"/>
            <a:ext cx="108012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Rectángulo"/>
          <p:cNvSpPr/>
          <p:nvPr/>
        </p:nvSpPr>
        <p:spPr>
          <a:xfrm>
            <a:off x="2492152" y="2854945"/>
            <a:ext cx="108012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Rectángulo"/>
          <p:cNvSpPr/>
          <p:nvPr/>
        </p:nvSpPr>
        <p:spPr>
          <a:xfrm>
            <a:off x="2644552" y="3007345"/>
            <a:ext cx="108012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Frontales HTTP</a:t>
            </a:r>
            <a:endParaRPr lang="es-ES" dirty="0"/>
          </a:p>
        </p:txBody>
      </p:sp>
      <p:sp>
        <p:nvSpPr>
          <p:cNvPr id="39" name="38 Rectángulo redondeado"/>
          <p:cNvSpPr/>
          <p:nvPr/>
        </p:nvSpPr>
        <p:spPr>
          <a:xfrm>
            <a:off x="3979168" y="2702545"/>
            <a:ext cx="1080120" cy="648072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MDA</a:t>
            </a:r>
            <a:endParaRPr lang="es-ES" dirty="0"/>
          </a:p>
        </p:txBody>
      </p:sp>
      <p:sp>
        <p:nvSpPr>
          <p:cNvPr id="40" name="39 Rectángulo redondeado"/>
          <p:cNvSpPr/>
          <p:nvPr/>
        </p:nvSpPr>
        <p:spPr>
          <a:xfrm>
            <a:off x="4131568" y="2854945"/>
            <a:ext cx="1080120" cy="648072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MDA</a:t>
            </a:r>
            <a:endParaRPr lang="es-ES" dirty="0"/>
          </a:p>
        </p:txBody>
      </p:sp>
      <p:sp>
        <p:nvSpPr>
          <p:cNvPr id="41" name="40 Rectángulo redondeado"/>
          <p:cNvSpPr/>
          <p:nvPr/>
        </p:nvSpPr>
        <p:spPr>
          <a:xfrm>
            <a:off x="4139952" y="3007344"/>
            <a:ext cx="1368152" cy="781695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Servidores de Aplicación</a:t>
            </a:r>
            <a:endParaRPr lang="es-ES" dirty="0"/>
          </a:p>
        </p:txBody>
      </p:sp>
      <p:sp>
        <p:nvSpPr>
          <p:cNvPr id="46" name="45 Rectángulo"/>
          <p:cNvSpPr/>
          <p:nvPr/>
        </p:nvSpPr>
        <p:spPr>
          <a:xfrm>
            <a:off x="5643736" y="2630537"/>
            <a:ext cx="136815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Buzones</a:t>
            </a:r>
            <a:endParaRPr lang="es-ES" dirty="0"/>
          </a:p>
        </p:txBody>
      </p:sp>
      <p:sp>
        <p:nvSpPr>
          <p:cNvPr id="56" name="55 Rectángulo"/>
          <p:cNvSpPr/>
          <p:nvPr/>
        </p:nvSpPr>
        <p:spPr>
          <a:xfrm>
            <a:off x="5796136" y="2782937"/>
            <a:ext cx="136815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Buzones</a:t>
            </a:r>
            <a:endParaRPr lang="es-ES" dirty="0"/>
          </a:p>
        </p:txBody>
      </p:sp>
      <p:sp>
        <p:nvSpPr>
          <p:cNvPr id="57" name="56 Rectángulo"/>
          <p:cNvSpPr/>
          <p:nvPr/>
        </p:nvSpPr>
        <p:spPr>
          <a:xfrm>
            <a:off x="5948536" y="2935337"/>
            <a:ext cx="136815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Gestor de Base de Datos</a:t>
            </a:r>
            <a:endParaRPr lang="es-ES" dirty="0"/>
          </a:p>
        </p:txBody>
      </p:sp>
      <p:sp>
        <p:nvSpPr>
          <p:cNvPr id="58" name="57 Disco magnético"/>
          <p:cNvSpPr/>
          <p:nvPr/>
        </p:nvSpPr>
        <p:spPr>
          <a:xfrm>
            <a:off x="3707904" y="3933056"/>
            <a:ext cx="1008112" cy="1008112"/>
          </a:xfrm>
          <a:prstGeom prst="flowChartMagneticDisk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Almacenamiento NAS</a:t>
            </a:r>
            <a:endParaRPr lang="es-ES" dirty="0"/>
          </a:p>
        </p:txBody>
      </p:sp>
      <p:sp>
        <p:nvSpPr>
          <p:cNvPr id="59" name="58 Nube"/>
          <p:cNvSpPr/>
          <p:nvPr/>
        </p:nvSpPr>
        <p:spPr>
          <a:xfrm>
            <a:off x="179512" y="3710657"/>
            <a:ext cx="1656184" cy="792088"/>
          </a:xfrm>
          <a:prstGeom prst="cloud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Usuarios</a:t>
            </a:r>
            <a:endParaRPr lang="es-ES" dirty="0"/>
          </a:p>
        </p:txBody>
      </p:sp>
      <p:sp>
        <p:nvSpPr>
          <p:cNvPr id="66" name="65 Rectángulo redondeado"/>
          <p:cNvSpPr/>
          <p:nvPr/>
        </p:nvSpPr>
        <p:spPr>
          <a:xfrm>
            <a:off x="3707904" y="1484784"/>
            <a:ext cx="1800200" cy="93610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Servicio de directorio</a:t>
            </a:r>
            <a:endParaRPr lang="es-ES" dirty="0"/>
          </a:p>
        </p:txBody>
      </p:sp>
      <p:sp>
        <p:nvSpPr>
          <p:cNvPr id="26" name="25 Disco magnético"/>
          <p:cNvSpPr/>
          <p:nvPr/>
        </p:nvSpPr>
        <p:spPr>
          <a:xfrm>
            <a:off x="7524328" y="3212976"/>
            <a:ext cx="1008112" cy="1008112"/>
          </a:xfrm>
          <a:prstGeom prst="flowChartMagneticDis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Almacenamiento BBDD</a:t>
            </a:r>
            <a:endParaRPr lang="es-ES" dirty="0"/>
          </a:p>
        </p:txBody>
      </p:sp>
      <p:sp>
        <p:nvSpPr>
          <p:cNvPr id="61" name="60 Forma libre"/>
          <p:cNvSpPr/>
          <p:nvPr/>
        </p:nvSpPr>
        <p:spPr>
          <a:xfrm>
            <a:off x="1514901" y="3140969"/>
            <a:ext cx="6225451" cy="432047"/>
          </a:xfrm>
          <a:custGeom>
            <a:avLst/>
            <a:gdLst>
              <a:gd name="connsiteX0" fmla="*/ 0 w 6359857"/>
              <a:gd name="connsiteY0" fmla="*/ 516340 h 516340"/>
              <a:gd name="connsiteX1" fmla="*/ 1542198 w 6359857"/>
              <a:gd name="connsiteY1" fmla="*/ 52316 h 516340"/>
              <a:gd name="connsiteX2" fmla="*/ 6359857 w 6359857"/>
              <a:gd name="connsiteY2" fmla="*/ 202441 h 516340"/>
              <a:gd name="connsiteX0" fmla="*/ 0 w 6359857"/>
              <a:gd name="connsiteY0" fmla="*/ 415120 h 415120"/>
              <a:gd name="connsiteX1" fmla="*/ 2612150 w 6359857"/>
              <a:gd name="connsiteY1" fmla="*/ 85535 h 415120"/>
              <a:gd name="connsiteX2" fmla="*/ 6359857 w 6359857"/>
              <a:gd name="connsiteY2" fmla="*/ 101221 h 415120"/>
              <a:gd name="connsiteX0" fmla="*/ 71833 w 16175729"/>
              <a:gd name="connsiteY0" fmla="*/ 718838 h 718838"/>
              <a:gd name="connsiteX1" fmla="*/ 2683983 w 16175729"/>
              <a:gd name="connsiteY1" fmla="*/ 389253 h 718838"/>
              <a:gd name="connsiteX2" fmla="*/ 16175729 w 16175729"/>
              <a:gd name="connsiteY2" fmla="*/ 101221 h 718838"/>
              <a:gd name="connsiteX0" fmla="*/ 1071222 w 23171449"/>
              <a:gd name="connsiteY0" fmla="*/ 329585 h 329585"/>
              <a:gd name="connsiteX1" fmla="*/ 3683372 w 23171449"/>
              <a:gd name="connsiteY1" fmla="*/ 0 h 329585"/>
              <a:gd name="connsiteX2" fmla="*/ 23171449 w 23171449"/>
              <a:gd name="connsiteY2" fmla="*/ 72008 h 329585"/>
              <a:gd name="connsiteX0" fmla="*/ 0 w 22100227"/>
              <a:gd name="connsiteY0" fmla="*/ 689625 h 689625"/>
              <a:gd name="connsiteX1" fmla="*/ 6110010 w 22100227"/>
              <a:gd name="connsiteY1" fmla="*/ 0 h 689625"/>
              <a:gd name="connsiteX2" fmla="*/ 22100227 w 22100227"/>
              <a:gd name="connsiteY2" fmla="*/ 432048 h 689625"/>
              <a:gd name="connsiteX0" fmla="*/ 0 w 22100227"/>
              <a:gd name="connsiteY0" fmla="*/ 689625 h 689625"/>
              <a:gd name="connsiteX1" fmla="*/ 6110010 w 22100227"/>
              <a:gd name="connsiteY1" fmla="*/ 0 h 689625"/>
              <a:gd name="connsiteX2" fmla="*/ 22100227 w 22100227"/>
              <a:gd name="connsiteY2" fmla="*/ 432048 h 689625"/>
              <a:gd name="connsiteX0" fmla="*/ 0 w 22350074"/>
              <a:gd name="connsiteY0" fmla="*/ 689625 h 720080"/>
              <a:gd name="connsiteX1" fmla="*/ 6110010 w 22350074"/>
              <a:gd name="connsiteY1" fmla="*/ 0 h 720080"/>
              <a:gd name="connsiteX2" fmla="*/ 22350074 w 22350074"/>
              <a:gd name="connsiteY2" fmla="*/ 720080 h 720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350074" h="720080">
                <a:moveTo>
                  <a:pt x="0" y="689625"/>
                </a:moveTo>
                <a:cubicBezTo>
                  <a:pt x="241111" y="483771"/>
                  <a:pt x="2426639" y="42929"/>
                  <a:pt x="6110010" y="0"/>
                </a:cubicBezTo>
                <a:lnTo>
                  <a:pt x="22350074" y="720080"/>
                </a:lnTo>
              </a:path>
            </a:pathLst>
          </a:custGeom>
          <a:ln>
            <a:prstDash val="dash"/>
            <a:headEnd type="non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26 Forma libre"/>
          <p:cNvSpPr/>
          <p:nvPr/>
        </p:nvSpPr>
        <p:spPr>
          <a:xfrm flipH="1">
            <a:off x="4211960" y="3645024"/>
            <a:ext cx="432048" cy="504056"/>
          </a:xfrm>
          <a:custGeom>
            <a:avLst/>
            <a:gdLst>
              <a:gd name="connsiteX0" fmla="*/ 0 w 6359857"/>
              <a:gd name="connsiteY0" fmla="*/ 516340 h 516340"/>
              <a:gd name="connsiteX1" fmla="*/ 1542198 w 6359857"/>
              <a:gd name="connsiteY1" fmla="*/ 52316 h 516340"/>
              <a:gd name="connsiteX2" fmla="*/ 6359857 w 6359857"/>
              <a:gd name="connsiteY2" fmla="*/ 202441 h 516340"/>
              <a:gd name="connsiteX0" fmla="*/ 0 w 6359857"/>
              <a:gd name="connsiteY0" fmla="*/ 415120 h 415120"/>
              <a:gd name="connsiteX1" fmla="*/ 2612150 w 6359857"/>
              <a:gd name="connsiteY1" fmla="*/ 85535 h 415120"/>
              <a:gd name="connsiteX2" fmla="*/ 6359857 w 6359857"/>
              <a:gd name="connsiteY2" fmla="*/ 101221 h 415120"/>
              <a:gd name="connsiteX0" fmla="*/ 71833 w 16175729"/>
              <a:gd name="connsiteY0" fmla="*/ 718838 h 718838"/>
              <a:gd name="connsiteX1" fmla="*/ 2683983 w 16175729"/>
              <a:gd name="connsiteY1" fmla="*/ 389253 h 718838"/>
              <a:gd name="connsiteX2" fmla="*/ 16175729 w 16175729"/>
              <a:gd name="connsiteY2" fmla="*/ 101221 h 718838"/>
              <a:gd name="connsiteX0" fmla="*/ 1071222 w 23171449"/>
              <a:gd name="connsiteY0" fmla="*/ 329585 h 329585"/>
              <a:gd name="connsiteX1" fmla="*/ 3683372 w 23171449"/>
              <a:gd name="connsiteY1" fmla="*/ 0 h 329585"/>
              <a:gd name="connsiteX2" fmla="*/ 23171449 w 23171449"/>
              <a:gd name="connsiteY2" fmla="*/ 72008 h 329585"/>
              <a:gd name="connsiteX0" fmla="*/ 0 w 22100227"/>
              <a:gd name="connsiteY0" fmla="*/ 689625 h 689625"/>
              <a:gd name="connsiteX1" fmla="*/ 6110010 w 22100227"/>
              <a:gd name="connsiteY1" fmla="*/ 0 h 689625"/>
              <a:gd name="connsiteX2" fmla="*/ 22100227 w 22100227"/>
              <a:gd name="connsiteY2" fmla="*/ 432048 h 689625"/>
              <a:gd name="connsiteX0" fmla="*/ 0 w 22100227"/>
              <a:gd name="connsiteY0" fmla="*/ 689625 h 689625"/>
              <a:gd name="connsiteX1" fmla="*/ 6110010 w 22100227"/>
              <a:gd name="connsiteY1" fmla="*/ 0 h 689625"/>
              <a:gd name="connsiteX2" fmla="*/ 22100227 w 22100227"/>
              <a:gd name="connsiteY2" fmla="*/ 432048 h 689625"/>
              <a:gd name="connsiteX0" fmla="*/ 0 w 22350074"/>
              <a:gd name="connsiteY0" fmla="*/ 689625 h 720080"/>
              <a:gd name="connsiteX1" fmla="*/ 6110010 w 22350074"/>
              <a:gd name="connsiteY1" fmla="*/ 0 h 720080"/>
              <a:gd name="connsiteX2" fmla="*/ 22350074 w 22350074"/>
              <a:gd name="connsiteY2" fmla="*/ 720080 h 720080"/>
              <a:gd name="connsiteX0" fmla="*/ 0 w 24381899"/>
              <a:gd name="connsiteY0" fmla="*/ 205854 h 854315"/>
              <a:gd name="connsiteX1" fmla="*/ 8141835 w 24381899"/>
              <a:gd name="connsiteY1" fmla="*/ 134235 h 854315"/>
              <a:gd name="connsiteX2" fmla="*/ 24381899 w 24381899"/>
              <a:gd name="connsiteY2" fmla="*/ 854315 h 854315"/>
              <a:gd name="connsiteX0" fmla="*/ 0 w 24381899"/>
              <a:gd name="connsiteY0" fmla="*/ 205854 h 854315"/>
              <a:gd name="connsiteX1" fmla="*/ 12190950 w 24381899"/>
              <a:gd name="connsiteY1" fmla="*/ 530085 h 854315"/>
              <a:gd name="connsiteX2" fmla="*/ 24381899 w 24381899"/>
              <a:gd name="connsiteY2" fmla="*/ 854315 h 854315"/>
              <a:gd name="connsiteX0" fmla="*/ 0 w 24381899"/>
              <a:gd name="connsiteY0" fmla="*/ 205854 h 854315"/>
              <a:gd name="connsiteX1" fmla="*/ 12190950 w 24381899"/>
              <a:gd name="connsiteY1" fmla="*/ 530085 h 854315"/>
              <a:gd name="connsiteX2" fmla="*/ 24381899 w 24381899"/>
              <a:gd name="connsiteY2" fmla="*/ 854315 h 854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381899" h="854315">
                <a:moveTo>
                  <a:pt x="0" y="205854"/>
                </a:moveTo>
                <a:cubicBezTo>
                  <a:pt x="241111" y="0"/>
                  <a:pt x="8507579" y="573014"/>
                  <a:pt x="12190950" y="530085"/>
                </a:cubicBezTo>
                <a:lnTo>
                  <a:pt x="24381899" y="854315"/>
                </a:ln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prstDash val="dash"/>
            <a:headEnd type="non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Forma libre"/>
          <p:cNvSpPr/>
          <p:nvPr/>
        </p:nvSpPr>
        <p:spPr>
          <a:xfrm>
            <a:off x="3428256" y="3437385"/>
            <a:ext cx="648072" cy="720080"/>
          </a:xfrm>
          <a:custGeom>
            <a:avLst/>
            <a:gdLst>
              <a:gd name="connsiteX0" fmla="*/ 0 w 6359857"/>
              <a:gd name="connsiteY0" fmla="*/ 516340 h 516340"/>
              <a:gd name="connsiteX1" fmla="*/ 1542198 w 6359857"/>
              <a:gd name="connsiteY1" fmla="*/ 52316 h 516340"/>
              <a:gd name="connsiteX2" fmla="*/ 6359857 w 6359857"/>
              <a:gd name="connsiteY2" fmla="*/ 202441 h 516340"/>
              <a:gd name="connsiteX0" fmla="*/ 0 w 6359857"/>
              <a:gd name="connsiteY0" fmla="*/ 415120 h 415120"/>
              <a:gd name="connsiteX1" fmla="*/ 2612150 w 6359857"/>
              <a:gd name="connsiteY1" fmla="*/ 85535 h 415120"/>
              <a:gd name="connsiteX2" fmla="*/ 6359857 w 6359857"/>
              <a:gd name="connsiteY2" fmla="*/ 101221 h 415120"/>
              <a:gd name="connsiteX0" fmla="*/ 71833 w 16175729"/>
              <a:gd name="connsiteY0" fmla="*/ 718838 h 718838"/>
              <a:gd name="connsiteX1" fmla="*/ 2683983 w 16175729"/>
              <a:gd name="connsiteY1" fmla="*/ 389253 h 718838"/>
              <a:gd name="connsiteX2" fmla="*/ 16175729 w 16175729"/>
              <a:gd name="connsiteY2" fmla="*/ 101221 h 718838"/>
              <a:gd name="connsiteX0" fmla="*/ 1071222 w 23171449"/>
              <a:gd name="connsiteY0" fmla="*/ 329585 h 329585"/>
              <a:gd name="connsiteX1" fmla="*/ 3683372 w 23171449"/>
              <a:gd name="connsiteY1" fmla="*/ 0 h 329585"/>
              <a:gd name="connsiteX2" fmla="*/ 23171449 w 23171449"/>
              <a:gd name="connsiteY2" fmla="*/ 72008 h 329585"/>
              <a:gd name="connsiteX0" fmla="*/ 0 w 22100227"/>
              <a:gd name="connsiteY0" fmla="*/ 689625 h 689625"/>
              <a:gd name="connsiteX1" fmla="*/ 6110010 w 22100227"/>
              <a:gd name="connsiteY1" fmla="*/ 0 h 689625"/>
              <a:gd name="connsiteX2" fmla="*/ 22100227 w 22100227"/>
              <a:gd name="connsiteY2" fmla="*/ 432048 h 689625"/>
              <a:gd name="connsiteX0" fmla="*/ 0 w 22100227"/>
              <a:gd name="connsiteY0" fmla="*/ 689625 h 689625"/>
              <a:gd name="connsiteX1" fmla="*/ 6110010 w 22100227"/>
              <a:gd name="connsiteY1" fmla="*/ 0 h 689625"/>
              <a:gd name="connsiteX2" fmla="*/ 22100227 w 22100227"/>
              <a:gd name="connsiteY2" fmla="*/ 432048 h 689625"/>
              <a:gd name="connsiteX0" fmla="*/ 0 w 22350074"/>
              <a:gd name="connsiteY0" fmla="*/ 689625 h 720080"/>
              <a:gd name="connsiteX1" fmla="*/ 6110010 w 22350074"/>
              <a:gd name="connsiteY1" fmla="*/ 0 h 720080"/>
              <a:gd name="connsiteX2" fmla="*/ 22350074 w 22350074"/>
              <a:gd name="connsiteY2" fmla="*/ 720080 h 720080"/>
              <a:gd name="connsiteX0" fmla="*/ 0 w 24381899"/>
              <a:gd name="connsiteY0" fmla="*/ 205854 h 854315"/>
              <a:gd name="connsiteX1" fmla="*/ 8141835 w 24381899"/>
              <a:gd name="connsiteY1" fmla="*/ 134235 h 854315"/>
              <a:gd name="connsiteX2" fmla="*/ 24381899 w 24381899"/>
              <a:gd name="connsiteY2" fmla="*/ 854315 h 854315"/>
              <a:gd name="connsiteX0" fmla="*/ 0 w 24381899"/>
              <a:gd name="connsiteY0" fmla="*/ 205854 h 854315"/>
              <a:gd name="connsiteX1" fmla="*/ 12190950 w 24381899"/>
              <a:gd name="connsiteY1" fmla="*/ 530085 h 854315"/>
              <a:gd name="connsiteX2" fmla="*/ 24381899 w 24381899"/>
              <a:gd name="connsiteY2" fmla="*/ 854315 h 854315"/>
              <a:gd name="connsiteX0" fmla="*/ 0 w 24381899"/>
              <a:gd name="connsiteY0" fmla="*/ 205854 h 854315"/>
              <a:gd name="connsiteX1" fmla="*/ 12190950 w 24381899"/>
              <a:gd name="connsiteY1" fmla="*/ 530085 h 854315"/>
              <a:gd name="connsiteX2" fmla="*/ 24381899 w 24381899"/>
              <a:gd name="connsiteY2" fmla="*/ 854315 h 854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381899" h="854315">
                <a:moveTo>
                  <a:pt x="0" y="205854"/>
                </a:moveTo>
                <a:cubicBezTo>
                  <a:pt x="241111" y="0"/>
                  <a:pt x="8507579" y="573014"/>
                  <a:pt x="12190950" y="530085"/>
                </a:cubicBezTo>
                <a:lnTo>
                  <a:pt x="24381899" y="854315"/>
                </a:ln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prstDash val="dash"/>
            <a:headEnd type="non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Esquema Servicio de Aplicaciones balanceado 1</a:t>
            </a:r>
            <a:endParaRPr lang="es-E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5445224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9845" y="5445224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5451301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5451301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9 Conector recto"/>
          <p:cNvCxnSpPr>
            <a:stCxn id="7" idx="3"/>
            <a:endCxn id="8" idx="1"/>
          </p:cNvCxnSpPr>
          <p:nvPr/>
        </p:nvCxnSpPr>
        <p:spPr>
          <a:xfrm>
            <a:off x="4853955" y="6060331"/>
            <a:ext cx="1662261" cy="0"/>
          </a:xfrm>
          <a:prstGeom prst="line">
            <a:avLst/>
          </a:prstGeom>
          <a:ln>
            <a:prstDash val="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10 Cubo"/>
          <p:cNvSpPr/>
          <p:nvPr/>
        </p:nvSpPr>
        <p:spPr>
          <a:xfrm>
            <a:off x="3275856" y="3789040"/>
            <a:ext cx="2592288" cy="72008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Balanceador L2-L7</a:t>
            </a:r>
            <a:endParaRPr lang="es-ES" dirty="0"/>
          </a:p>
        </p:txBody>
      </p:sp>
      <p:cxnSp>
        <p:nvCxnSpPr>
          <p:cNvPr id="13" name="12 Conector recto"/>
          <p:cNvCxnSpPr/>
          <p:nvPr/>
        </p:nvCxnSpPr>
        <p:spPr>
          <a:xfrm>
            <a:off x="1835696" y="4941168"/>
            <a:ext cx="54726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 flipV="1">
            <a:off x="2195736" y="494116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flipV="1">
            <a:off x="3059832" y="494116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 flipV="1">
            <a:off x="4139952" y="494116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 flipV="1">
            <a:off x="7092280" y="494116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"/>
          <p:cNvCxnSpPr/>
          <p:nvPr/>
        </p:nvCxnSpPr>
        <p:spPr>
          <a:xfrm flipV="1">
            <a:off x="4572000" y="450912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CuadroTexto"/>
          <p:cNvSpPr txBox="1"/>
          <p:nvPr/>
        </p:nvSpPr>
        <p:spPr>
          <a:xfrm>
            <a:off x="4788024" y="314096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VIP servicio HTTP</a:t>
            </a:r>
            <a:endParaRPr lang="es-ES" dirty="0"/>
          </a:p>
        </p:txBody>
      </p:sp>
      <p:sp>
        <p:nvSpPr>
          <p:cNvPr id="21" name="20 CuadroTexto"/>
          <p:cNvSpPr txBox="1"/>
          <p:nvPr/>
        </p:nvSpPr>
        <p:spPr>
          <a:xfrm>
            <a:off x="5436096" y="4581128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LAN servidores Aplicaciones</a:t>
            </a:r>
            <a:endParaRPr lang="es-ES" dirty="0"/>
          </a:p>
        </p:txBody>
      </p:sp>
      <p:cxnSp>
        <p:nvCxnSpPr>
          <p:cNvPr id="23" name="22 Conector recto"/>
          <p:cNvCxnSpPr/>
          <p:nvPr/>
        </p:nvCxnSpPr>
        <p:spPr>
          <a:xfrm flipV="1">
            <a:off x="4572000" y="3356992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Forma libre"/>
          <p:cNvSpPr/>
          <p:nvPr/>
        </p:nvSpPr>
        <p:spPr>
          <a:xfrm rot="442336">
            <a:off x="3428579" y="1956928"/>
            <a:ext cx="270620" cy="3520209"/>
          </a:xfrm>
          <a:custGeom>
            <a:avLst/>
            <a:gdLst>
              <a:gd name="connsiteX0" fmla="*/ 873457 w 1005385"/>
              <a:gd name="connsiteY0" fmla="*/ 0 h 2251881"/>
              <a:gd name="connsiteX1" fmla="*/ 859809 w 1005385"/>
              <a:gd name="connsiteY1" fmla="*/ 1446663 h 2251881"/>
              <a:gd name="connsiteX2" fmla="*/ 0 w 1005385"/>
              <a:gd name="connsiteY2" fmla="*/ 2251881 h 2251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5385" h="2251881">
                <a:moveTo>
                  <a:pt x="873457" y="0"/>
                </a:moveTo>
                <a:cubicBezTo>
                  <a:pt x="939421" y="535675"/>
                  <a:pt x="1005385" y="1071350"/>
                  <a:pt x="859809" y="1446663"/>
                </a:cubicBezTo>
                <a:cubicBezTo>
                  <a:pt x="714233" y="1821976"/>
                  <a:pt x="95534" y="2195015"/>
                  <a:pt x="0" y="2251881"/>
                </a:cubicBezTo>
              </a:path>
            </a:pathLst>
          </a:custGeom>
          <a:ln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26 CuadroTexto"/>
          <p:cNvSpPr txBox="1"/>
          <p:nvPr/>
        </p:nvSpPr>
        <p:spPr>
          <a:xfrm>
            <a:off x="2339752" y="306896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Peticion</a:t>
            </a:r>
            <a:r>
              <a:rPr lang="es-ES" dirty="0" smtClean="0"/>
              <a:t> HTTP</a:t>
            </a:r>
            <a:endParaRPr lang="es-ES" dirty="0"/>
          </a:p>
        </p:txBody>
      </p:sp>
      <p:cxnSp>
        <p:nvCxnSpPr>
          <p:cNvPr id="24" name="23 Conector recto"/>
          <p:cNvCxnSpPr/>
          <p:nvPr/>
        </p:nvCxnSpPr>
        <p:spPr>
          <a:xfrm flipV="1">
            <a:off x="4572000" y="350100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>
            <a:off x="2267744" y="3068960"/>
            <a:ext cx="54726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"/>
          <p:cNvCxnSpPr/>
          <p:nvPr/>
        </p:nvCxnSpPr>
        <p:spPr>
          <a:xfrm flipV="1">
            <a:off x="2627784" y="2636912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"/>
          <p:cNvCxnSpPr/>
          <p:nvPr/>
        </p:nvCxnSpPr>
        <p:spPr>
          <a:xfrm flipV="1">
            <a:off x="3491880" y="2636912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"/>
          <p:cNvCxnSpPr/>
          <p:nvPr/>
        </p:nvCxnSpPr>
        <p:spPr>
          <a:xfrm flipV="1">
            <a:off x="4572000" y="306896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"/>
          <p:cNvCxnSpPr/>
          <p:nvPr/>
        </p:nvCxnSpPr>
        <p:spPr>
          <a:xfrm flipV="1">
            <a:off x="7524328" y="2636912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"/>
          <p:cNvCxnSpPr/>
          <p:nvPr/>
        </p:nvCxnSpPr>
        <p:spPr>
          <a:xfrm flipV="1">
            <a:off x="5004048" y="2636912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CuadroTexto"/>
          <p:cNvSpPr txBox="1"/>
          <p:nvPr/>
        </p:nvSpPr>
        <p:spPr>
          <a:xfrm>
            <a:off x="7164288" y="3140968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LAN servidores frontales HTTP</a:t>
            </a:r>
            <a:endParaRPr lang="es-ES" dirty="0"/>
          </a:p>
        </p:txBody>
      </p:sp>
      <p:pic>
        <p:nvPicPr>
          <p:cNvPr id="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1478707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7917" y="1478707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1484784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1484784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9" name="38 Conector recto"/>
          <p:cNvCxnSpPr>
            <a:stCxn id="37" idx="3"/>
            <a:endCxn id="38" idx="1"/>
          </p:cNvCxnSpPr>
          <p:nvPr/>
        </p:nvCxnSpPr>
        <p:spPr>
          <a:xfrm>
            <a:off x="5502027" y="2093814"/>
            <a:ext cx="1662261" cy="0"/>
          </a:xfrm>
          <a:prstGeom prst="line">
            <a:avLst/>
          </a:prstGeom>
          <a:ln>
            <a:prstDash val="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Esquema Servidores Aplicaciones balanceado 2</a:t>
            </a:r>
            <a:endParaRPr lang="es-E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373216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1693" y="5373216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5379293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10 Cubo"/>
          <p:cNvSpPr/>
          <p:nvPr/>
        </p:nvSpPr>
        <p:spPr>
          <a:xfrm>
            <a:off x="683568" y="3717032"/>
            <a:ext cx="2592288" cy="72008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Balanceador L2-L7</a:t>
            </a:r>
            <a:endParaRPr lang="es-ES" dirty="0"/>
          </a:p>
        </p:txBody>
      </p:sp>
      <p:cxnSp>
        <p:nvCxnSpPr>
          <p:cNvPr id="13" name="12 Conector recto"/>
          <p:cNvCxnSpPr/>
          <p:nvPr/>
        </p:nvCxnSpPr>
        <p:spPr>
          <a:xfrm>
            <a:off x="467544" y="4869160"/>
            <a:ext cx="23762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 flipV="1">
            <a:off x="827584" y="486916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flipV="1">
            <a:off x="1691680" y="486916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 flipV="1">
            <a:off x="2771800" y="486916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"/>
          <p:cNvCxnSpPr/>
          <p:nvPr/>
        </p:nvCxnSpPr>
        <p:spPr>
          <a:xfrm flipV="1">
            <a:off x="1979712" y="4437112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CuadroTexto"/>
          <p:cNvSpPr txBox="1"/>
          <p:nvPr/>
        </p:nvSpPr>
        <p:spPr>
          <a:xfrm>
            <a:off x="2771800" y="306896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VIP HTTP</a:t>
            </a:r>
            <a:endParaRPr lang="es-ES" dirty="0"/>
          </a:p>
        </p:txBody>
      </p:sp>
      <p:sp>
        <p:nvSpPr>
          <p:cNvPr id="21" name="20 CuadroTexto"/>
          <p:cNvSpPr txBox="1"/>
          <p:nvPr/>
        </p:nvSpPr>
        <p:spPr>
          <a:xfrm>
            <a:off x="2843808" y="4509120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LAN servidores aplicaciones</a:t>
            </a:r>
            <a:endParaRPr lang="es-ES" dirty="0"/>
          </a:p>
        </p:txBody>
      </p:sp>
      <p:cxnSp>
        <p:nvCxnSpPr>
          <p:cNvPr id="23" name="22 Conector recto"/>
          <p:cNvCxnSpPr/>
          <p:nvPr/>
        </p:nvCxnSpPr>
        <p:spPr>
          <a:xfrm flipV="1">
            <a:off x="2699792" y="3284984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Forma libre"/>
          <p:cNvSpPr/>
          <p:nvPr/>
        </p:nvSpPr>
        <p:spPr>
          <a:xfrm rot="442336">
            <a:off x="1023547" y="2340422"/>
            <a:ext cx="1192251" cy="3131196"/>
          </a:xfrm>
          <a:custGeom>
            <a:avLst/>
            <a:gdLst>
              <a:gd name="connsiteX0" fmla="*/ 873457 w 1005385"/>
              <a:gd name="connsiteY0" fmla="*/ 0 h 2251881"/>
              <a:gd name="connsiteX1" fmla="*/ 859809 w 1005385"/>
              <a:gd name="connsiteY1" fmla="*/ 1446663 h 2251881"/>
              <a:gd name="connsiteX2" fmla="*/ 0 w 1005385"/>
              <a:gd name="connsiteY2" fmla="*/ 2251881 h 2251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5385" h="2251881">
                <a:moveTo>
                  <a:pt x="873457" y="0"/>
                </a:moveTo>
                <a:cubicBezTo>
                  <a:pt x="939421" y="535675"/>
                  <a:pt x="1005385" y="1071350"/>
                  <a:pt x="859809" y="1446663"/>
                </a:cubicBezTo>
                <a:cubicBezTo>
                  <a:pt x="714233" y="1821976"/>
                  <a:pt x="95534" y="2195015"/>
                  <a:pt x="0" y="2251881"/>
                </a:cubicBezTo>
              </a:path>
            </a:pathLst>
          </a:custGeom>
          <a:ln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26 CuadroTexto"/>
          <p:cNvSpPr txBox="1"/>
          <p:nvPr/>
        </p:nvSpPr>
        <p:spPr>
          <a:xfrm>
            <a:off x="1547664" y="2996952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Peticion</a:t>
            </a:r>
            <a:r>
              <a:rPr lang="es-ES" dirty="0" smtClean="0"/>
              <a:t> </a:t>
            </a:r>
          </a:p>
          <a:p>
            <a:r>
              <a:rPr lang="es-ES" dirty="0" smtClean="0"/>
              <a:t>HTTP</a:t>
            </a:r>
            <a:endParaRPr lang="es-ES" dirty="0"/>
          </a:p>
        </p:txBody>
      </p:sp>
      <p:cxnSp>
        <p:nvCxnSpPr>
          <p:cNvPr id="22" name="21 Conector recto"/>
          <p:cNvCxnSpPr/>
          <p:nvPr/>
        </p:nvCxnSpPr>
        <p:spPr>
          <a:xfrm>
            <a:off x="899592" y="2852936"/>
            <a:ext cx="28083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 flipV="1">
            <a:off x="1259632" y="242088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"/>
          <p:cNvCxnSpPr/>
          <p:nvPr/>
        </p:nvCxnSpPr>
        <p:spPr>
          <a:xfrm flipV="1">
            <a:off x="2123728" y="242088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 flipV="1">
            <a:off x="2699792" y="2852936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"/>
          <p:cNvCxnSpPr/>
          <p:nvPr/>
        </p:nvCxnSpPr>
        <p:spPr>
          <a:xfrm flipV="1">
            <a:off x="3635896" y="242088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CuadroTexto"/>
          <p:cNvSpPr txBox="1"/>
          <p:nvPr/>
        </p:nvSpPr>
        <p:spPr>
          <a:xfrm>
            <a:off x="-36512" y="2780928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LAN servidores</a:t>
            </a:r>
          </a:p>
          <a:p>
            <a:r>
              <a:rPr lang="es-ES" dirty="0" smtClean="0"/>
              <a:t> HTTP</a:t>
            </a:r>
            <a:endParaRPr lang="es-ES" dirty="0"/>
          </a:p>
        </p:txBody>
      </p:sp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262683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9765" y="1262683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1268760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5373216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0245" y="5373216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5379293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42 Cubo"/>
          <p:cNvSpPr/>
          <p:nvPr/>
        </p:nvSpPr>
        <p:spPr>
          <a:xfrm>
            <a:off x="5652120" y="3717032"/>
            <a:ext cx="2592288" cy="72008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Balanceador L2-L7</a:t>
            </a:r>
            <a:endParaRPr lang="es-ES" dirty="0"/>
          </a:p>
        </p:txBody>
      </p:sp>
      <p:cxnSp>
        <p:nvCxnSpPr>
          <p:cNvPr id="44" name="43 Conector recto"/>
          <p:cNvCxnSpPr/>
          <p:nvPr/>
        </p:nvCxnSpPr>
        <p:spPr>
          <a:xfrm>
            <a:off x="5436096" y="4869160"/>
            <a:ext cx="23762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Conector recto"/>
          <p:cNvCxnSpPr/>
          <p:nvPr/>
        </p:nvCxnSpPr>
        <p:spPr>
          <a:xfrm flipV="1">
            <a:off x="5796136" y="486916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Conector recto"/>
          <p:cNvCxnSpPr/>
          <p:nvPr/>
        </p:nvCxnSpPr>
        <p:spPr>
          <a:xfrm flipV="1">
            <a:off x="6660232" y="486916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Conector recto"/>
          <p:cNvCxnSpPr/>
          <p:nvPr/>
        </p:nvCxnSpPr>
        <p:spPr>
          <a:xfrm flipV="1">
            <a:off x="7740352" y="486916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Conector recto"/>
          <p:cNvCxnSpPr/>
          <p:nvPr/>
        </p:nvCxnSpPr>
        <p:spPr>
          <a:xfrm flipV="1">
            <a:off x="6948264" y="4437112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48 CuadroTexto"/>
          <p:cNvSpPr txBox="1"/>
          <p:nvPr/>
        </p:nvSpPr>
        <p:spPr>
          <a:xfrm>
            <a:off x="7668344" y="306896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VIP HTTP</a:t>
            </a:r>
            <a:endParaRPr lang="es-ES" dirty="0"/>
          </a:p>
        </p:txBody>
      </p:sp>
      <p:sp>
        <p:nvSpPr>
          <p:cNvPr id="50" name="49 CuadroTexto"/>
          <p:cNvSpPr txBox="1"/>
          <p:nvPr/>
        </p:nvSpPr>
        <p:spPr>
          <a:xfrm>
            <a:off x="7092280" y="4509120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LAN servidores aplicaciones</a:t>
            </a:r>
            <a:endParaRPr lang="es-ES" dirty="0"/>
          </a:p>
        </p:txBody>
      </p:sp>
      <p:cxnSp>
        <p:nvCxnSpPr>
          <p:cNvPr id="51" name="50 Conector recto"/>
          <p:cNvCxnSpPr/>
          <p:nvPr/>
        </p:nvCxnSpPr>
        <p:spPr>
          <a:xfrm flipV="1">
            <a:off x="7668344" y="3284984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51 Forma libre"/>
          <p:cNvSpPr/>
          <p:nvPr/>
        </p:nvSpPr>
        <p:spPr>
          <a:xfrm rot="442336" flipH="1">
            <a:off x="7197284" y="2460204"/>
            <a:ext cx="654089" cy="2810656"/>
          </a:xfrm>
          <a:custGeom>
            <a:avLst/>
            <a:gdLst>
              <a:gd name="connsiteX0" fmla="*/ 873457 w 1005385"/>
              <a:gd name="connsiteY0" fmla="*/ 0 h 2251881"/>
              <a:gd name="connsiteX1" fmla="*/ 859809 w 1005385"/>
              <a:gd name="connsiteY1" fmla="*/ 1446663 h 2251881"/>
              <a:gd name="connsiteX2" fmla="*/ 0 w 1005385"/>
              <a:gd name="connsiteY2" fmla="*/ 2251881 h 2251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5385" h="2251881">
                <a:moveTo>
                  <a:pt x="873457" y="0"/>
                </a:moveTo>
                <a:cubicBezTo>
                  <a:pt x="939421" y="535675"/>
                  <a:pt x="1005385" y="1071350"/>
                  <a:pt x="859809" y="1446663"/>
                </a:cubicBezTo>
                <a:cubicBezTo>
                  <a:pt x="714233" y="1821976"/>
                  <a:pt x="95534" y="2195015"/>
                  <a:pt x="0" y="2251881"/>
                </a:cubicBezTo>
              </a:path>
            </a:pathLst>
          </a:custGeom>
          <a:ln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3" name="52 CuadroTexto"/>
          <p:cNvSpPr txBox="1"/>
          <p:nvPr/>
        </p:nvSpPr>
        <p:spPr>
          <a:xfrm>
            <a:off x="6516216" y="3009726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Peticion</a:t>
            </a:r>
            <a:r>
              <a:rPr lang="es-ES" dirty="0" smtClean="0"/>
              <a:t> </a:t>
            </a:r>
          </a:p>
          <a:p>
            <a:r>
              <a:rPr lang="es-ES" dirty="0" smtClean="0"/>
              <a:t>HTTP</a:t>
            </a:r>
            <a:endParaRPr lang="es-ES" dirty="0"/>
          </a:p>
        </p:txBody>
      </p:sp>
      <p:cxnSp>
        <p:nvCxnSpPr>
          <p:cNvPr id="54" name="53 Conector recto"/>
          <p:cNvCxnSpPr/>
          <p:nvPr/>
        </p:nvCxnSpPr>
        <p:spPr>
          <a:xfrm>
            <a:off x="5868144" y="2852936"/>
            <a:ext cx="28083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Conector recto"/>
          <p:cNvCxnSpPr/>
          <p:nvPr/>
        </p:nvCxnSpPr>
        <p:spPr>
          <a:xfrm flipV="1">
            <a:off x="6228184" y="242088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Conector recto"/>
          <p:cNvCxnSpPr/>
          <p:nvPr/>
        </p:nvCxnSpPr>
        <p:spPr>
          <a:xfrm flipV="1">
            <a:off x="7092280" y="242088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Conector recto"/>
          <p:cNvCxnSpPr/>
          <p:nvPr/>
        </p:nvCxnSpPr>
        <p:spPr>
          <a:xfrm flipV="1">
            <a:off x="7668344" y="2852936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57 Conector recto"/>
          <p:cNvCxnSpPr/>
          <p:nvPr/>
        </p:nvCxnSpPr>
        <p:spPr>
          <a:xfrm flipV="1">
            <a:off x="8604448" y="242088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58 CuadroTexto"/>
          <p:cNvSpPr txBox="1"/>
          <p:nvPr/>
        </p:nvSpPr>
        <p:spPr>
          <a:xfrm>
            <a:off x="4932040" y="2780928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LAN servidores </a:t>
            </a:r>
          </a:p>
          <a:p>
            <a:r>
              <a:rPr lang="es-ES" dirty="0" smtClean="0"/>
              <a:t>HTTP</a:t>
            </a:r>
            <a:endParaRPr lang="es-ES" dirty="0"/>
          </a:p>
        </p:txBody>
      </p:sp>
      <p:pic>
        <p:nvPicPr>
          <p:cNvPr id="6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1262683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8317" y="1262683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1268760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" name="62 CuadroTexto"/>
          <p:cNvSpPr txBox="1"/>
          <p:nvPr/>
        </p:nvSpPr>
        <p:spPr>
          <a:xfrm>
            <a:off x="683568" y="648866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Sede A</a:t>
            </a:r>
            <a:endParaRPr lang="es-ES" dirty="0"/>
          </a:p>
        </p:txBody>
      </p:sp>
      <p:sp>
        <p:nvSpPr>
          <p:cNvPr id="64" name="63 CuadroTexto"/>
          <p:cNvSpPr txBox="1"/>
          <p:nvPr/>
        </p:nvSpPr>
        <p:spPr>
          <a:xfrm>
            <a:off x="5940152" y="648866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Sede B</a:t>
            </a:r>
            <a:endParaRPr lang="es-E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Tiempo de respuesta y ejecución Servidor de Aplicaciones</a:t>
            </a:r>
            <a:endParaRPr lang="es-ES" dirty="0"/>
          </a:p>
        </p:txBody>
      </p:sp>
      <p:graphicFrame>
        <p:nvGraphicFramePr>
          <p:cNvPr id="46" name="45 Gráfico"/>
          <p:cNvGraphicFramePr/>
          <p:nvPr/>
        </p:nvGraphicFramePr>
        <p:xfrm>
          <a:off x="611560" y="1397000"/>
          <a:ext cx="799288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Diagrama escalera BBDD 1</a:t>
            </a:r>
            <a:endParaRPr lang="es-ES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1907704" y="1710100"/>
            <a:ext cx="0" cy="5147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"/>
          <p:cNvCxnSpPr/>
          <p:nvPr/>
        </p:nvCxnSpPr>
        <p:spPr>
          <a:xfrm>
            <a:off x="3995936" y="1710100"/>
            <a:ext cx="0" cy="5147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6084168" y="1710100"/>
            <a:ext cx="0" cy="5147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1331640" y="1124744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Servidor de Aplicaciones</a:t>
            </a:r>
            <a:endParaRPr lang="es-E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3275856" y="112474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Gestor BBDD</a:t>
            </a:r>
            <a:endParaRPr lang="es-E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508104" y="1124744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Almacenamiento BBDD</a:t>
            </a:r>
            <a:endParaRPr lang="es-ES" dirty="0"/>
          </a:p>
        </p:txBody>
      </p:sp>
      <p:sp>
        <p:nvSpPr>
          <p:cNvPr id="19" name="18 CuadroTexto"/>
          <p:cNvSpPr txBox="1"/>
          <p:nvPr/>
        </p:nvSpPr>
        <p:spPr>
          <a:xfrm>
            <a:off x="2483768" y="2132856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Consulta SQL</a:t>
            </a:r>
            <a:endParaRPr lang="es-ES" sz="1400" dirty="0"/>
          </a:p>
        </p:txBody>
      </p:sp>
      <p:cxnSp>
        <p:nvCxnSpPr>
          <p:cNvPr id="21" name="20 Conector recto de flecha"/>
          <p:cNvCxnSpPr/>
          <p:nvPr/>
        </p:nvCxnSpPr>
        <p:spPr>
          <a:xfrm>
            <a:off x="3995936" y="2655496"/>
            <a:ext cx="0" cy="32217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CuadroTexto"/>
          <p:cNvSpPr txBox="1"/>
          <p:nvPr/>
        </p:nvSpPr>
        <p:spPr>
          <a:xfrm>
            <a:off x="2915816" y="3861048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Resolución</a:t>
            </a:r>
          </a:p>
          <a:p>
            <a:r>
              <a:rPr lang="es-ES" sz="1400" dirty="0" smtClean="0"/>
              <a:t>consulta</a:t>
            </a:r>
            <a:endParaRPr lang="es-ES" sz="1400" dirty="0"/>
          </a:p>
        </p:txBody>
      </p:sp>
      <p:cxnSp>
        <p:nvCxnSpPr>
          <p:cNvPr id="27" name="26 Conector recto de flecha"/>
          <p:cNvCxnSpPr/>
          <p:nvPr/>
        </p:nvCxnSpPr>
        <p:spPr>
          <a:xfrm flipH="1">
            <a:off x="1907704" y="5877272"/>
            <a:ext cx="2096616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CuadroTexto"/>
          <p:cNvSpPr txBox="1"/>
          <p:nvPr/>
        </p:nvSpPr>
        <p:spPr>
          <a:xfrm>
            <a:off x="2627784" y="5857527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ACK</a:t>
            </a:r>
            <a:endParaRPr lang="es-ES" sz="1400" dirty="0"/>
          </a:p>
        </p:txBody>
      </p:sp>
      <p:cxnSp>
        <p:nvCxnSpPr>
          <p:cNvPr id="32" name="31 Conector recto de flecha"/>
          <p:cNvCxnSpPr/>
          <p:nvPr/>
        </p:nvCxnSpPr>
        <p:spPr>
          <a:xfrm>
            <a:off x="1907704" y="2223448"/>
            <a:ext cx="208823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 de flecha"/>
          <p:cNvCxnSpPr/>
          <p:nvPr/>
        </p:nvCxnSpPr>
        <p:spPr>
          <a:xfrm>
            <a:off x="3995936" y="2708920"/>
            <a:ext cx="208823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49 Conector recto de flecha"/>
          <p:cNvCxnSpPr/>
          <p:nvPr/>
        </p:nvCxnSpPr>
        <p:spPr>
          <a:xfrm flipH="1">
            <a:off x="3995936" y="3501008"/>
            <a:ext cx="208823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52 CuadroTexto"/>
          <p:cNvSpPr txBox="1"/>
          <p:nvPr/>
        </p:nvSpPr>
        <p:spPr>
          <a:xfrm>
            <a:off x="4572000" y="2276872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Acceso bloques disco</a:t>
            </a:r>
            <a:endParaRPr lang="es-ES" sz="1400" dirty="0"/>
          </a:p>
        </p:txBody>
      </p:sp>
      <p:sp>
        <p:nvSpPr>
          <p:cNvPr id="54" name="53 CuadroTexto"/>
          <p:cNvSpPr txBox="1"/>
          <p:nvPr/>
        </p:nvSpPr>
        <p:spPr>
          <a:xfrm>
            <a:off x="4644008" y="3337247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ACK</a:t>
            </a:r>
            <a:endParaRPr lang="es-ES" sz="1400" dirty="0"/>
          </a:p>
        </p:txBody>
      </p:sp>
      <p:cxnSp>
        <p:nvCxnSpPr>
          <p:cNvPr id="29" name="28 Conector recto de flecha"/>
          <p:cNvCxnSpPr/>
          <p:nvPr/>
        </p:nvCxnSpPr>
        <p:spPr>
          <a:xfrm>
            <a:off x="6084168" y="3140968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30 CuadroTexto"/>
          <p:cNvSpPr txBox="1"/>
          <p:nvPr/>
        </p:nvSpPr>
        <p:spPr>
          <a:xfrm>
            <a:off x="6228184" y="3212976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I/O almacenamiento</a:t>
            </a:r>
            <a:endParaRPr lang="es-ES" sz="1400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Esquema BBDD HA 1</a:t>
            </a:r>
            <a:endParaRPr lang="es-E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1052736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1052736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3933056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3933056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9 Conector recto"/>
          <p:cNvCxnSpPr>
            <a:stCxn id="7" idx="3"/>
            <a:endCxn id="8" idx="1"/>
          </p:cNvCxnSpPr>
          <p:nvPr/>
        </p:nvCxnSpPr>
        <p:spPr>
          <a:xfrm>
            <a:off x="2405683" y="4542086"/>
            <a:ext cx="510133" cy="0"/>
          </a:xfrm>
          <a:prstGeom prst="line">
            <a:avLst/>
          </a:prstGeom>
          <a:ln>
            <a:prstDash val="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1475656" y="3501008"/>
            <a:ext cx="58326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 flipV="1">
            <a:off x="1835696" y="350100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flipV="1">
            <a:off x="3491880" y="350100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 flipV="1">
            <a:off x="5082133" y="476672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 flipV="1">
            <a:off x="8034461" y="476672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"/>
          <p:cNvCxnSpPr/>
          <p:nvPr/>
        </p:nvCxnSpPr>
        <p:spPr>
          <a:xfrm flipV="1">
            <a:off x="4572000" y="306896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CuadroTexto"/>
          <p:cNvSpPr txBox="1"/>
          <p:nvPr/>
        </p:nvSpPr>
        <p:spPr>
          <a:xfrm>
            <a:off x="1907704" y="357301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VIP servicio BBDD</a:t>
            </a:r>
            <a:endParaRPr lang="es-ES" dirty="0"/>
          </a:p>
        </p:txBody>
      </p:sp>
      <p:sp>
        <p:nvSpPr>
          <p:cNvPr id="21" name="20 CuadroTexto"/>
          <p:cNvSpPr txBox="1"/>
          <p:nvPr/>
        </p:nvSpPr>
        <p:spPr>
          <a:xfrm>
            <a:off x="1115616" y="234888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LAN servidores aplicaciones</a:t>
            </a:r>
            <a:endParaRPr lang="es-ES" dirty="0"/>
          </a:p>
        </p:txBody>
      </p:sp>
      <p:sp>
        <p:nvSpPr>
          <p:cNvPr id="26" name="25 Forma libre"/>
          <p:cNvSpPr/>
          <p:nvPr/>
        </p:nvSpPr>
        <p:spPr>
          <a:xfrm rot="442336">
            <a:off x="3315164" y="2277188"/>
            <a:ext cx="1001503" cy="1799568"/>
          </a:xfrm>
          <a:custGeom>
            <a:avLst/>
            <a:gdLst>
              <a:gd name="connsiteX0" fmla="*/ 873457 w 1005385"/>
              <a:gd name="connsiteY0" fmla="*/ 0 h 2251881"/>
              <a:gd name="connsiteX1" fmla="*/ 859809 w 1005385"/>
              <a:gd name="connsiteY1" fmla="*/ 1446663 h 2251881"/>
              <a:gd name="connsiteX2" fmla="*/ 0 w 1005385"/>
              <a:gd name="connsiteY2" fmla="*/ 2251881 h 2251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5385" h="2251881">
                <a:moveTo>
                  <a:pt x="873457" y="0"/>
                </a:moveTo>
                <a:cubicBezTo>
                  <a:pt x="939421" y="535675"/>
                  <a:pt x="1005385" y="1071350"/>
                  <a:pt x="859809" y="1446663"/>
                </a:cubicBezTo>
                <a:cubicBezTo>
                  <a:pt x="714233" y="1821976"/>
                  <a:pt x="95534" y="2195015"/>
                  <a:pt x="0" y="2251881"/>
                </a:cubicBezTo>
              </a:path>
            </a:pathLst>
          </a:custGeom>
          <a:ln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26 CuadroTexto"/>
          <p:cNvSpPr txBox="1"/>
          <p:nvPr/>
        </p:nvSpPr>
        <p:spPr>
          <a:xfrm>
            <a:off x="4427984" y="2492896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Peticion</a:t>
            </a:r>
            <a:r>
              <a:rPr lang="es-ES" dirty="0" smtClean="0"/>
              <a:t> Consulta BBDD</a:t>
            </a:r>
            <a:endParaRPr lang="es-ES" dirty="0"/>
          </a:p>
        </p:txBody>
      </p:sp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1052736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1052736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38 CuadroTexto"/>
          <p:cNvSpPr txBox="1"/>
          <p:nvPr/>
        </p:nvSpPr>
        <p:spPr>
          <a:xfrm>
            <a:off x="1763688" y="522920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Cluster</a:t>
            </a:r>
            <a:r>
              <a:rPr lang="es-ES" dirty="0" smtClean="0"/>
              <a:t> BBDD</a:t>
            </a:r>
            <a:endParaRPr lang="es-E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31 Disco magnético"/>
          <p:cNvSpPr/>
          <p:nvPr/>
        </p:nvSpPr>
        <p:spPr>
          <a:xfrm>
            <a:off x="5940152" y="5661248"/>
            <a:ext cx="2088232" cy="79208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Almacenamiento sede A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Esquema BBDD HA 2</a:t>
            </a:r>
            <a:endParaRPr lang="es-E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933056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9725" y="3933056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12 Conector recto"/>
          <p:cNvCxnSpPr>
            <a:endCxn id="27" idx="3"/>
          </p:cNvCxnSpPr>
          <p:nvPr/>
        </p:nvCxnSpPr>
        <p:spPr>
          <a:xfrm flipV="1">
            <a:off x="755576" y="3392126"/>
            <a:ext cx="3600400" cy="368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 flipV="1">
            <a:off x="1115616" y="342900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flipV="1">
            <a:off x="1979712" y="342900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CuadroTexto"/>
          <p:cNvSpPr txBox="1"/>
          <p:nvPr/>
        </p:nvSpPr>
        <p:spPr>
          <a:xfrm>
            <a:off x="395536" y="364502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VIP servicio BBDD</a:t>
            </a:r>
            <a:endParaRPr lang="es-ES" dirty="0"/>
          </a:p>
        </p:txBody>
      </p:sp>
      <p:sp>
        <p:nvSpPr>
          <p:cNvPr id="21" name="20 CuadroTexto"/>
          <p:cNvSpPr txBox="1"/>
          <p:nvPr/>
        </p:nvSpPr>
        <p:spPr>
          <a:xfrm>
            <a:off x="2843808" y="4077072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LAN servidores BBDD</a:t>
            </a:r>
            <a:endParaRPr lang="es-ES" dirty="0"/>
          </a:p>
        </p:txBody>
      </p:sp>
      <p:sp>
        <p:nvSpPr>
          <p:cNvPr id="26" name="25 Forma libre"/>
          <p:cNvSpPr/>
          <p:nvPr/>
        </p:nvSpPr>
        <p:spPr>
          <a:xfrm rot="442336">
            <a:off x="2225268" y="2356931"/>
            <a:ext cx="985559" cy="1646160"/>
          </a:xfrm>
          <a:custGeom>
            <a:avLst/>
            <a:gdLst>
              <a:gd name="connsiteX0" fmla="*/ 873457 w 1005385"/>
              <a:gd name="connsiteY0" fmla="*/ 0 h 2251881"/>
              <a:gd name="connsiteX1" fmla="*/ 859809 w 1005385"/>
              <a:gd name="connsiteY1" fmla="*/ 1446663 h 2251881"/>
              <a:gd name="connsiteX2" fmla="*/ 0 w 1005385"/>
              <a:gd name="connsiteY2" fmla="*/ 2251881 h 2251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5385" h="2251881">
                <a:moveTo>
                  <a:pt x="873457" y="0"/>
                </a:moveTo>
                <a:cubicBezTo>
                  <a:pt x="939421" y="535675"/>
                  <a:pt x="1005385" y="1071350"/>
                  <a:pt x="859809" y="1446663"/>
                </a:cubicBezTo>
                <a:cubicBezTo>
                  <a:pt x="714233" y="1821976"/>
                  <a:pt x="95534" y="2195015"/>
                  <a:pt x="0" y="2251881"/>
                </a:cubicBezTo>
              </a:path>
            </a:pathLst>
          </a:custGeom>
          <a:ln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26 CuadroTexto"/>
          <p:cNvSpPr txBox="1"/>
          <p:nvPr/>
        </p:nvSpPr>
        <p:spPr>
          <a:xfrm>
            <a:off x="3347864" y="306896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Peticion</a:t>
            </a:r>
            <a:r>
              <a:rPr lang="es-ES" dirty="0" smtClean="0"/>
              <a:t> BBDD</a:t>
            </a:r>
            <a:endParaRPr lang="es-ES" dirty="0"/>
          </a:p>
        </p:txBody>
      </p:sp>
      <p:cxnSp>
        <p:nvCxnSpPr>
          <p:cNvPr id="22" name="21 Conector recto"/>
          <p:cNvCxnSpPr/>
          <p:nvPr/>
        </p:nvCxnSpPr>
        <p:spPr>
          <a:xfrm flipV="1">
            <a:off x="792088" y="2852936"/>
            <a:ext cx="3275856" cy="60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 flipV="1">
            <a:off x="1152128" y="2426965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"/>
          <p:cNvCxnSpPr/>
          <p:nvPr/>
        </p:nvCxnSpPr>
        <p:spPr>
          <a:xfrm flipV="1">
            <a:off x="2016224" y="2426965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 flipV="1">
            <a:off x="3096344" y="2859013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"/>
          <p:cNvCxnSpPr/>
          <p:nvPr/>
        </p:nvCxnSpPr>
        <p:spPr>
          <a:xfrm flipV="1">
            <a:off x="3528392" y="2426965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CuadroTexto"/>
          <p:cNvSpPr txBox="1"/>
          <p:nvPr/>
        </p:nvSpPr>
        <p:spPr>
          <a:xfrm>
            <a:off x="395536" y="2636912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LAN servidores aplicaciones</a:t>
            </a:r>
            <a:endParaRPr lang="es-ES" dirty="0"/>
          </a:p>
        </p:txBody>
      </p:sp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8072" y="1268760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62261" y="1268760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08312" y="1274837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" name="50 Disco magnético"/>
          <p:cNvSpPr/>
          <p:nvPr/>
        </p:nvSpPr>
        <p:spPr>
          <a:xfrm>
            <a:off x="899592" y="5661248"/>
            <a:ext cx="1872208" cy="79208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Almacenamiento sede A</a:t>
            </a:r>
            <a:endParaRPr lang="es-ES" dirty="0"/>
          </a:p>
        </p:txBody>
      </p:sp>
      <p:cxnSp>
        <p:nvCxnSpPr>
          <p:cNvPr id="52" name="51 Conector recto"/>
          <p:cNvCxnSpPr/>
          <p:nvPr/>
        </p:nvCxnSpPr>
        <p:spPr>
          <a:xfrm>
            <a:off x="2987824" y="6021288"/>
            <a:ext cx="2664296" cy="0"/>
          </a:xfrm>
          <a:prstGeom prst="line">
            <a:avLst/>
          </a:prstGeom>
          <a:ln>
            <a:prstDash val="dash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4" name="53 CuadroTexto"/>
          <p:cNvSpPr txBox="1"/>
          <p:nvPr/>
        </p:nvSpPr>
        <p:spPr>
          <a:xfrm>
            <a:off x="2915816" y="6093296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Replicación de datos remota</a:t>
            </a:r>
            <a:endParaRPr lang="es-ES" dirty="0"/>
          </a:p>
        </p:txBody>
      </p:sp>
      <p:pic>
        <p:nvPicPr>
          <p:cNvPr id="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0099" y="4293096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4293096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36 CuadroTexto"/>
          <p:cNvSpPr txBox="1"/>
          <p:nvPr/>
        </p:nvSpPr>
        <p:spPr>
          <a:xfrm>
            <a:off x="6084168" y="3923764"/>
            <a:ext cx="2670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Servidores BBDD sede B</a:t>
            </a:r>
            <a:endParaRPr lang="es-E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Tiempo de respuesta y ejecución BBDD</a:t>
            </a:r>
            <a:endParaRPr lang="es-ES" dirty="0"/>
          </a:p>
        </p:txBody>
      </p:sp>
      <p:graphicFrame>
        <p:nvGraphicFramePr>
          <p:cNvPr id="46" name="45 Gráfico"/>
          <p:cNvGraphicFramePr/>
          <p:nvPr/>
        </p:nvGraphicFramePr>
        <p:xfrm>
          <a:off x="611560" y="1397000"/>
          <a:ext cx="799288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Diagrama escalera Almacenamiento compartido 1</a:t>
            </a:r>
            <a:endParaRPr lang="es-ES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611560" y="1710100"/>
            <a:ext cx="0" cy="5147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"/>
          <p:cNvCxnSpPr/>
          <p:nvPr/>
        </p:nvCxnSpPr>
        <p:spPr>
          <a:xfrm>
            <a:off x="2699792" y="1710100"/>
            <a:ext cx="0" cy="5147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35496" y="126876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Frontal HTTP</a:t>
            </a:r>
            <a:endParaRPr lang="es-E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1475656" y="126876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Servidor de Aplicaciones</a:t>
            </a:r>
            <a:endParaRPr lang="es-ES" dirty="0"/>
          </a:p>
        </p:txBody>
      </p:sp>
      <p:cxnSp>
        <p:nvCxnSpPr>
          <p:cNvPr id="16" name="15 Conector recto de flecha"/>
          <p:cNvCxnSpPr/>
          <p:nvPr/>
        </p:nvCxnSpPr>
        <p:spPr>
          <a:xfrm>
            <a:off x="611560" y="1998132"/>
            <a:ext cx="2088232" cy="2067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CuadroTexto"/>
          <p:cNvSpPr txBox="1"/>
          <p:nvPr/>
        </p:nvSpPr>
        <p:spPr>
          <a:xfrm>
            <a:off x="827584" y="1556792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Petición de procesado</a:t>
            </a:r>
            <a:endParaRPr lang="es-ES" sz="1400" dirty="0"/>
          </a:p>
        </p:txBody>
      </p:sp>
      <p:cxnSp>
        <p:nvCxnSpPr>
          <p:cNvPr id="25" name="24 Conector recto"/>
          <p:cNvCxnSpPr/>
          <p:nvPr/>
        </p:nvCxnSpPr>
        <p:spPr>
          <a:xfrm>
            <a:off x="6516216" y="1710100"/>
            <a:ext cx="0" cy="5147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CuadroTexto"/>
          <p:cNvSpPr txBox="1"/>
          <p:nvPr/>
        </p:nvSpPr>
        <p:spPr>
          <a:xfrm>
            <a:off x="6012160" y="1124744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Almacenamiento compartido</a:t>
            </a:r>
            <a:endParaRPr lang="es-ES" dirty="0"/>
          </a:p>
        </p:txBody>
      </p:sp>
      <p:cxnSp>
        <p:nvCxnSpPr>
          <p:cNvPr id="32" name="31 Conector recto de flecha"/>
          <p:cNvCxnSpPr/>
          <p:nvPr/>
        </p:nvCxnSpPr>
        <p:spPr>
          <a:xfrm flipH="1">
            <a:off x="611560" y="6453336"/>
            <a:ext cx="209661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CuadroTexto"/>
          <p:cNvSpPr txBox="1"/>
          <p:nvPr/>
        </p:nvSpPr>
        <p:spPr>
          <a:xfrm>
            <a:off x="1259632" y="6237312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ACK</a:t>
            </a:r>
            <a:endParaRPr lang="es-ES" sz="1400" dirty="0"/>
          </a:p>
        </p:txBody>
      </p:sp>
      <p:cxnSp>
        <p:nvCxnSpPr>
          <p:cNvPr id="46" name="45 Conector recto de flecha"/>
          <p:cNvCxnSpPr/>
          <p:nvPr/>
        </p:nvCxnSpPr>
        <p:spPr>
          <a:xfrm>
            <a:off x="2699792" y="2204864"/>
            <a:ext cx="0" cy="42484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50 Conector recto de flecha"/>
          <p:cNvCxnSpPr/>
          <p:nvPr/>
        </p:nvCxnSpPr>
        <p:spPr>
          <a:xfrm>
            <a:off x="2699792" y="3212976"/>
            <a:ext cx="381642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58 Conector recto de flecha"/>
          <p:cNvCxnSpPr/>
          <p:nvPr/>
        </p:nvCxnSpPr>
        <p:spPr>
          <a:xfrm flipH="1">
            <a:off x="2699792" y="4005064"/>
            <a:ext cx="381642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64 Conector recto de flecha"/>
          <p:cNvCxnSpPr/>
          <p:nvPr/>
        </p:nvCxnSpPr>
        <p:spPr>
          <a:xfrm>
            <a:off x="6516216" y="3645024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69 CuadroTexto"/>
          <p:cNvSpPr txBox="1"/>
          <p:nvPr/>
        </p:nvSpPr>
        <p:spPr>
          <a:xfrm>
            <a:off x="4932040" y="3212976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Lecturas ficheros</a:t>
            </a:r>
            <a:endParaRPr lang="es-ES" sz="1400" dirty="0"/>
          </a:p>
        </p:txBody>
      </p:sp>
      <p:sp>
        <p:nvSpPr>
          <p:cNvPr id="72" name="71 CuadroTexto"/>
          <p:cNvSpPr txBox="1"/>
          <p:nvPr/>
        </p:nvSpPr>
        <p:spPr>
          <a:xfrm>
            <a:off x="5508104" y="4057327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ACK</a:t>
            </a:r>
            <a:endParaRPr lang="es-ES" sz="1400" dirty="0"/>
          </a:p>
        </p:txBody>
      </p:sp>
      <p:sp>
        <p:nvSpPr>
          <p:cNvPr id="74" name="73 CuadroTexto"/>
          <p:cNvSpPr txBox="1"/>
          <p:nvPr/>
        </p:nvSpPr>
        <p:spPr>
          <a:xfrm>
            <a:off x="1475656" y="4201924"/>
            <a:ext cx="16561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Procesado de servicio de aplicaciones</a:t>
            </a:r>
            <a:endParaRPr lang="es-ES" sz="1400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Diagrama escalera almacenamiento compartido 2</a:t>
            </a:r>
            <a:endParaRPr lang="es-ES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1187624" y="1710100"/>
            <a:ext cx="0" cy="5147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"/>
          <p:cNvCxnSpPr/>
          <p:nvPr/>
        </p:nvCxnSpPr>
        <p:spPr>
          <a:xfrm>
            <a:off x="3275856" y="1710100"/>
            <a:ext cx="0" cy="5147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611560" y="112474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Usuario</a:t>
            </a:r>
            <a:endParaRPr lang="es-E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2555776" y="126876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Frontal HTTP</a:t>
            </a:r>
            <a:endParaRPr lang="es-ES" dirty="0"/>
          </a:p>
        </p:txBody>
      </p:sp>
      <p:cxnSp>
        <p:nvCxnSpPr>
          <p:cNvPr id="16" name="15 Conector recto de flecha"/>
          <p:cNvCxnSpPr/>
          <p:nvPr/>
        </p:nvCxnSpPr>
        <p:spPr>
          <a:xfrm>
            <a:off x="1187624" y="1998132"/>
            <a:ext cx="208823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CuadroTexto"/>
          <p:cNvSpPr txBox="1"/>
          <p:nvPr/>
        </p:nvSpPr>
        <p:spPr>
          <a:xfrm>
            <a:off x="1403648" y="1556792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Establecimiento de conexión TCP</a:t>
            </a:r>
            <a:endParaRPr lang="es-ES" sz="1400" dirty="0"/>
          </a:p>
        </p:txBody>
      </p:sp>
      <p:sp>
        <p:nvSpPr>
          <p:cNvPr id="22" name="21 CuadroTexto"/>
          <p:cNvSpPr txBox="1"/>
          <p:nvPr/>
        </p:nvSpPr>
        <p:spPr>
          <a:xfrm>
            <a:off x="5436096" y="4633972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Procesado Servicio aplicaciones</a:t>
            </a:r>
            <a:endParaRPr lang="es-ES" sz="1400" dirty="0"/>
          </a:p>
        </p:txBody>
      </p:sp>
      <p:sp>
        <p:nvSpPr>
          <p:cNvPr id="26" name="25 CuadroTexto"/>
          <p:cNvSpPr txBox="1"/>
          <p:nvPr/>
        </p:nvSpPr>
        <p:spPr>
          <a:xfrm>
            <a:off x="6228184" y="5301208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ACK</a:t>
            </a:r>
            <a:endParaRPr lang="es-ES" sz="1400" dirty="0"/>
          </a:p>
        </p:txBody>
      </p:sp>
      <p:cxnSp>
        <p:nvCxnSpPr>
          <p:cNvPr id="29" name="28 Conector recto de flecha"/>
          <p:cNvCxnSpPr/>
          <p:nvPr/>
        </p:nvCxnSpPr>
        <p:spPr>
          <a:xfrm>
            <a:off x="1187624" y="3429000"/>
            <a:ext cx="208823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CuadroTexto"/>
          <p:cNvSpPr txBox="1"/>
          <p:nvPr/>
        </p:nvSpPr>
        <p:spPr>
          <a:xfrm>
            <a:off x="1619672" y="3212976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Petición HTTP</a:t>
            </a:r>
            <a:endParaRPr lang="es-ES" sz="1400" dirty="0"/>
          </a:p>
        </p:txBody>
      </p:sp>
      <p:cxnSp>
        <p:nvCxnSpPr>
          <p:cNvPr id="35" name="34 Conector recto de flecha"/>
          <p:cNvCxnSpPr/>
          <p:nvPr/>
        </p:nvCxnSpPr>
        <p:spPr>
          <a:xfrm>
            <a:off x="3275856" y="3901404"/>
            <a:ext cx="0" cy="21198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35 CuadroTexto"/>
          <p:cNvSpPr txBox="1"/>
          <p:nvPr/>
        </p:nvSpPr>
        <p:spPr>
          <a:xfrm>
            <a:off x="1979712" y="4509120"/>
            <a:ext cx="11521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Procesado petición HTTP</a:t>
            </a:r>
            <a:endParaRPr lang="es-ES" sz="1400" dirty="0"/>
          </a:p>
        </p:txBody>
      </p:sp>
      <p:cxnSp>
        <p:nvCxnSpPr>
          <p:cNvPr id="37" name="36 Conector recto de flecha"/>
          <p:cNvCxnSpPr/>
          <p:nvPr/>
        </p:nvCxnSpPr>
        <p:spPr>
          <a:xfrm flipH="1">
            <a:off x="1187624" y="6021288"/>
            <a:ext cx="2096616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41 CuadroTexto"/>
          <p:cNvSpPr txBox="1"/>
          <p:nvPr/>
        </p:nvSpPr>
        <p:spPr>
          <a:xfrm>
            <a:off x="1691680" y="6146140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ACK y cierre conexión</a:t>
            </a:r>
            <a:endParaRPr lang="es-ES" sz="1400" dirty="0"/>
          </a:p>
        </p:txBody>
      </p:sp>
      <p:cxnSp>
        <p:nvCxnSpPr>
          <p:cNvPr id="25" name="24 Conector recto"/>
          <p:cNvCxnSpPr/>
          <p:nvPr/>
        </p:nvCxnSpPr>
        <p:spPr>
          <a:xfrm>
            <a:off x="7596336" y="1700808"/>
            <a:ext cx="0" cy="5147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CuadroTexto"/>
          <p:cNvSpPr txBox="1"/>
          <p:nvPr/>
        </p:nvSpPr>
        <p:spPr>
          <a:xfrm>
            <a:off x="6948264" y="1124744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Almacenamiento compartido</a:t>
            </a:r>
            <a:endParaRPr lang="es-ES" dirty="0"/>
          </a:p>
        </p:txBody>
      </p:sp>
      <p:cxnSp>
        <p:nvCxnSpPr>
          <p:cNvPr id="32" name="31 Conector recto de flecha"/>
          <p:cNvCxnSpPr/>
          <p:nvPr/>
        </p:nvCxnSpPr>
        <p:spPr>
          <a:xfrm flipH="1">
            <a:off x="1187624" y="2492896"/>
            <a:ext cx="2096616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CuadroTexto"/>
          <p:cNvSpPr txBox="1"/>
          <p:nvPr/>
        </p:nvSpPr>
        <p:spPr>
          <a:xfrm>
            <a:off x="1907704" y="2492896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ACK</a:t>
            </a:r>
            <a:endParaRPr lang="es-ES" sz="1400" dirty="0"/>
          </a:p>
        </p:txBody>
      </p:sp>
      <p:cxnSp>
        <p:nvCxnSpPr>
          <p:cNvPr id="38" name="37 Conector recto de flecha"/>
          <p:cNvCxnSpPr/>
          <p:nvPr/>
        </p:nvCxnSpPr>
        <p:spPr>
          <a:xfrm>
            <a:off x="3275856" y="3861048"/>
            <a:ext cx="432048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Conector recto de flecha"/>
          <p:cNvCxnSpPr/>
          <p:nvPr/>
        </p:nvCxnSpPr>
        <p:spPr>
          <a:xfrm flipH="1">
            <a:off x="3275856" y="5013176"/>
            <a:ext cx="432048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Conector recto de flecha"/>
          <p:cNvCxnSpPr/>
          <p:nvPr/>
        </p:nvCxnSpPr>
        <p:spPr>
          <a:xfrm>
            <a:off x="7596336" y="4509120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60 CuadroTexto"/>
          <p:cNvSpPr txBox="1"/>
          <p:nvPr/>
        </p:nvSpPr>
        <p:spPr>
          <a:xfrm>
            <a:off x="5580112" y="3645024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Petición Fichero almacenamiento</a:t>
            </a:r>
            <a:endParaRPr lang="es-ES" sz="1400" dirty="0"/>
          </a:p>
        </p:txBody>
      </p:sp>
      <p:sp>
        <p:nvSpPr>
          <p:cNvPr id="62" name="61 CuadroTexto"/>
          <p:cNvSpPr txBox="1"/>
          <p:nvPr/>
        </p:nvSpPr>
        <p:spPr>
          <a:xfrm>
            <a:off x="7668344" y="4509120"/>
            <a:ext cx="755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Lectura fichero</a:t>
            </a:r>
            <a:endParaRPr lang="es-ES" sz="1400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31 Disco magnético"/>
          <p:cNvSpPr/>
          <p:nvPr/>
        </p:nvSpPr>
        <p:spPr>
          <a:xfrm>
            <a:off x="7092280" y="3573016"/>
            <a:ext cx="1584176" cy="79208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Controlador NFS sede B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Esquema Almacenamiento balanceado 6</a:t>
            </a:r>
            <a:endParaRPr lang="es-E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379293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4189" y="5379293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60240" y="5385370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40560" y="5385370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9 Conector recto"/>
          <p:cNvCxnSpPr>
            <a:stCxn id="7" idx="3"/>
            <a:endCxn id="8" idx="1"/>
          </p:cNvCxnSpPr>
          <p:nvPr/>
        </p:nvCxnSpPr>
        <p:spPr>
          <a:xfrm>
            <a:off x="3378299" y="5994400"/>
            <a:ext cx="1662261" cy="0"/>
          </a:xfrm>
          <a:prstGeom prst="line">
            <a:avLst/>
          </a:prstGeom>
          <a:ln>
            <a:prstDash val="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360040" y="4875237"/>
            <a:ext cx="54726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 flipV="1">
            <a:off x="720080" y="4875237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flipV="1">
            <a:off x="1584176" y="4875237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 flipV="1">
            <a:off x="2664296" y="4875237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 flipV="1">
            <a:off x="5616624" y="4875237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"/>
          <p:cNvCxnSpPr/>
          <p:nvPr/>
        </p:nvCxnSpPr>
        <p:spPr>
          <a:xfrm flipV="1">
            <a:off x="3096344" y="4443189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CuadroTexto"/>
          <p:cNvSpPr txBox="1"/>
          <p:nvPr/>
        </p:nvSpPr>
        <p:spPr>
          <a:xfrm>
            <a:off x="3240360" y="3219053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VIP servicio NFS</a:t>
            </a:r>
            <a:endParaRPr lang="es-ES" dirty="0"/>
          </a:p>
        </p:txBody>
      </p:sp>
      <p:sp>
        <p:nvSpPr>
          <p:cNvPr id="21" name="20 CuadroTexto"/>
          <p:cNvSpPr txBox="1"/>
          <p:nvPr/>
        </p:nvSpPr>
        <p:spPr>
          <a:xfrm>
            <a:off x="3960440" y="4515197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LAN servidores NFS</a:t>
            </a:r>
            <a:endParaRPr lang="es-ES" dirty="0"/>
          </a:p>
        </p:txBody>
      </p:sp>
      <p:cxnSp>
        <p:nvCxnSpPr>
          <p:cNvPr id="23" name="22 Conector recto"/>
          <p:cNvCxnSpPr/>
          <p:nvPr/>
        </p:nvCxnSpPr>
        <p:spPr>
          <a:xfrm flipV="1">
            <a:off x="3096344" y="3291061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Forma libre"/>
          <p:cNvSpPr/>
          <p:nvPr/>
        </p:nvSpPr>
        <p:spPr>
          <a:xfrm rot="442336">
            <a:off x="1924154" y="2337532"/>
            <a:ext cx="1192251" cy="3131196"/>
          </a:xfrm>
          <a:custGeom>
            <a:avLst/>
            <a:gdLst>
              <a:gd name="connsiteX0" fmla="*/ 873457 w 1005385"/>
              <a:gd name="connsiteY0" fmla="*/ 0 h 2251881"/>
              <a:gd name="connsiteX1" fmla="*/ 859809 w 1005385"/>
              <a:gd name="connsiteY1" fmla="*/ 1446663 h 2251881"/>
              <a:gd name="connsiteX2" fmla="*/ 0 w 1005385"/>
              <a:gd name="connsiteY2" fmla="*/ 2251881 h 2251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5385" h="2251881">
                <a:moveTo>
                  <a:pt x="873457" y="0"/>
                </a:moveTo>
                <a:cubicBezTo>
                  <a:pt x="939421" y="535675"/>
                  <a:pt x="1005385" y="1071350"/>
                  <a:pt x="859809" y="1446663"/>
                </a:cubicBezTo>
                <a:cubicBezTo>
                  <a:pt x="714233" y="1821976"/>
                  <a:pt x="95534" y="2195015"/>
                  <a:pt x="0" y="2251881"/>
                </a:cubicBezTo>
              </a:path>
            </a:pathLst>
          </a:custGeom>
          <a:ln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26 CuadroTexto"/>
          <p:cNvSpPr txBox="1"/>
          <p:nvPr/>
        </p:nvSpPr>
        <p:spPr>
          <a:xfrm>
            <a:off x="1656184" y="3003029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Peticion</a:t>
            </a:r>
            <a:r>
              <a:rPr lang="es-ES" dirty="0" smtClean="0"/>
              <a:t> NFS</a:t>
            </a:r>
            <a:endParaRPr lang="es-ES" dirty="0"/>
          </a:p>
        </p:txBody>
      </p:sp>
      <p:cxnSp>
        <p:nvCxnSpPr>
          <p:cNvPr id="22" name="21 Conector recto"/>
          <p:cNvCxnSpPr/>
          <p:nvPr/>
        </p:nvCxnSpPr>
        <p:spPr>
          <a:xfrm>
            <a:off x="792088" y="2859013"/>
            <a:ext cx="54726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 flipV="1">
            <a:off x="1152128" y="2426965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"/>
          <p:cNvCxnSpPr/>
          <p:nvPr/>
        </p:nvCxnSpPr>
        <p:spPr>
          <a:xfrm flipV="1">
            <a:off x="2016224" y="2426965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 flipV="1">
            <a:off x="3096344" y="2859013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"/>
          <p:cNvCxnSpPr/>
          <p:nvPr/>
        </p:nvCxnSpPr>
        <p:spPr>
          <a:xfrm flipV="1">
            <a:off x="6048672" y="2426965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"/>
          <p:cNvCxnSpPr/>
          <p:nvPr/>
        </p:nvCxnSpPr>
        <p:spPr>
          <a:xfrm flipV="1">
            <a:off x="3528392" y="2426965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CuadroTexto"/>
          <p:cNvSpPr txBox="1"/>
          <p:nvPr/>
        </p:nvSpPr>
        <p:spPr>
          <a:xfrm>
            <a:off x="5148064" y="2852936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LAN servidores HTTP y </a:t>
            </a:r>
            <a:r>
              <a:rPr lang="es-ES" dirty="0" err="1" smtClean="0"/>
              <a:t>Apliacciones</a:t>
            </a:r>
            <a:endParaRPr lang="es-ES" dirty="0"/>
          </a:p>
        </p:txBody>
      </p:sp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8072" y="1268760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62261" y="1268760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08312" y="1274837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88632" y="1274837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2" name="41 Conector recto"/>
          <p:cNvCxnSpPr>
            <a:stCxn id="40" idx="3"/>
            <a:endCxn id="41" idx="1"/>
          </p:cNvCxnSpPr>
          <p:nvPr/>
        </p:nvCxnSpPr>
        <p:spPr>
          <a:xfrm>
            <a:off x="4026371" y="1883867"/>
            <a:ext cx="1662261" cy="0"/>
          </a:xfrm>
          <a:prstGeom prst="line">
            <a:avLst/>
          </a:prstGeom>
          <a:ln>
            <a:prstDash val="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1" name="50 Disco magnético"/>
          <p:cNvSpPr/>
          <p:nvPr/>
        </p:nvSpPr>
        <p:spPr>
          <a:xfrm>
            <a:off x="2339752" y="3573016"/>
            <a:ext cx="1584176" cy="79208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Controlador NFS sede A</a:t>
            </a:r>
            <a:endParaRPr lang="es-ES" dirty="0"/>
          </a:p>
        </p:txBody>
      </p:sp>
      <p:cxnSp>
        <p:nvCxnSpPr>
          <p:cNvPr id="52" name="51 Conector recto"/>
          <p:cNvCxnSpPr/>
          <p:nvPr/>
        </p:nvCxnSpPr>
        <p:spPr>
          <a:xfrm>
            <a:off x="4139952" y="3933056"/>
            <a:ext cx="2664296" cy="0"/>
          </a:xfrm>
          <a:prstGeom prst="line">
            <a:avLst/>
          </a:prstGeom>
          <a:ln>
            <a:prstDash val="dash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4" name="53 CuadroTexto"/>
          <p:cNvSpPr txBox="1"/>
          <p:nvPr/>
        </p:nvSpPr>
        <p:spPr>
          <a:xfrm>
            <a:off x="4067944" y="400506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Replicación de datos remota</a:t>
            </a: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Esquema CMS</a:t>
            </a:r>
            <a:endParaRPr lang="es-ES" dirty="0"/>
          </a:p>
        </p:txBody>
      </p:sp>
      <p:sp>
        <p:nvSpPr>
          <p:cNvPr id="27" name="26 Rectángulo"/>
          <p:cNvSpPr/>
          <p:nvPr/>
        </p:nvSpPr>
        <p:spPr>
          <a:xfrm>
            <a:off x="755576" y="3419708"/>
            <a:ext cx="115212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Usuarios</a:t>
            </a:r>
            <a:endParaRPr lang="es-ES" dirty="0"/>
          </a:p>
        </p:txBody>
      </p:sp>
      <p:sp>
        <p:nvSpPr>
          <p:cNvPr id="55" name="54 Rectángulo"/>
          <p:cNvSpPr/>
          <p:nvPr/>
        </p:nvSpPr>
        <p:spPr>
          <a:xfrm>
            <a:off x="2987824" y="3419708"/>
            <a:ext cx="1152128" cy="9361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Frontal HTTP</a:t>
            </a:r>
            <a:endParaRPr lang="es-ES" dirty="0"/>
          </a:p>
        </p:txBody>
      </p:sp>
      <p:sp>
        <p:nvSpPr>
          <p:cNvPr id="67" name="66 Rectángulo"/>
          <p:cNvSpPr/>
          <p:nvPr/>
        </p:nvSpPr>
        <p:spPr>
          <a:xfrm>
            <a:off x="6156176" y="3419708"/>
            <a:ext cx="1152128" cy="93610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Gestor Base de datos</a:t>
            </a:r>
            <a:endParaRPr lang="es-ES" dirty="0"/>
          </a:p>
        </p:txBody>
      </p:sp>
      <p:sp>
        <p:nvSpPr>
          <p:cNvPr id="68" name="67 Disco magnético"/>
          <p:cNvSpPr/>
          <p:nvPr/>
        </p:nvSpPr>
        <p:spPr>
          <a:xfrm>
            <a:off x="3779912" y="5157192"/>
            <a:ext cx="1224136" cy="1368152"/>
          </a:xfrm>
          <a:prstGeom prst="flowChartMagneticDisk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Almacenamiento</a:t>
            </a:r>
            <a:endParaRPr lang="es-ES" dirty="0"/>
          </a:p>
        </p:txBody>
      </p:sp>
      <p:cxnSp>
        <p:nvCxnSpPr>
          <p:cNvPr id="69" name="68 Conector recto de flecha"/>
          <p:cNvCxnSpPr/>
          <p:nvPr/>
        </p:nvCxnSpPr>
        <p:spPr>
          <a:xfrm>
            <a:off x="1979712" y="4211796"/>
            <a:ext cx="4176464" cy="9292"/>
          </a:xfrm>
          <a:prstGeom prst="straightConnector1">
            <a:avLst/>
          </a:prstGeom>
          <a:ln>
            <a:prstDash val="dash"/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0" name="69 CuadroTexto"/>
          <p:cNvSpPr txBox="1"/>
          <p:nvPr/>
        </p:nvSpPr>
        <p:spPr>
          <a:xfrm>
            <a:off x="2051720" y="429309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HTTP</a:t>
            </a:r>
            <a:endParaRPr lang="es-ES" dirty="0"/>
          </a:p>
        </p:txBody>
      </p:sp>
      <p:sp>
        <p:nvSpPr>
          <p:cNvPr id="71" name="70 CuadroTexto"/>
          <p:cNvSpPr txBox="1"/>
          <p:nvPr/>
        </p:nvSpPr>
        <p:spPr>
          <a:xfrm>
            <a:off x="3995936" y="435581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HTTP</a:t>
            </a:r>
            <a:endParaRPr lang="es-ES" dirty="0"/>
          </a:p>
        </p:txBody>
      </p:sp>
      <p:sp>
        <p:nvSpPr>
          <p:cNvPr id="73" name="72 CuadroTexto"/>
          <p:cNvSpPr txBox="1"/>
          <p:nvPr/>
        </p:nvSpPr>
        <p:spPr>
          <a:xfrm>
            <a:off x="3995936" y="479715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I/O FS</a:t>
            </a:r>
            <a:endParaRPr lang="es-ES" dirty="0"/>
          </a:p>
        </p:txBody>
      </p:sp>
      <p:sp>
        <p:nvSpPr>
          <p:cNvPr id="79" name="78 Rectángulo"/>
          <p:cNvSpPr/>
          <p:nvPr/>
        </p:nvSpPr>
        <p:spPr>
          <a:xfrm>
            <a:off x="4572000" y="1484784"/>
            <a:ext cx="115212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Servicio Directorio</a:t>
            </a:r>
            <a:endParaRPr lang="es-ES" dirty="0"/>
          </a:p>
        </p:txBody>
      </p:sp>
      <p:cxnSp>
        <p:nvCxnSpPr>
          <p:cNvPr id="93" name="92 Conector recto de flecha"/>
          <p:cNvCxnSpPr/>
          <p:nvPr/>
        </p:nvCxnSpPr>
        <p:spPr>
          <a:xfrm flipV="1">
            <a:off x="5148064" y="2348880"/>
            <a:ext cx="0" cy="108012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1" name="100 Conector recto de flecha"/>
          <p:cNvCxnSpPr>
            <a:stCxn id="55" idx="2"/>
          </p:cNvCxnSpPr>
          <p:nvPr/>
        </p:nvCxnSpPr>
        <p:spPr>
          <a:xfrm>
            <a:off x="3563888" y="4355812"/>
            <a:ext cx="504056" cy="801380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prstDash val="dash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6" name="105 CuadroTexto"/>
          <p:cNvSpPr txBox="1"/>
          <p:nvPr/>
        </p:nvSpPr>
        <p:spPr>
          <a:xfrm>
            <a:off x="4427984" y="285202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LDAP</a:t>
            </a:r>
            <a:endParaRPr lang="es-ES" dirty="0"/>
          </a:p>
        </p:txBody>
      </p:sp>
      <p:sp>
        <p:nvSpPr>
          <p:cNvPr id="16" name="15 Rectángulo"/>
          <p:cNvSpPr/>
          <p:nvPr/>
        </p:nvSpPr>
        <p:spPr>
          <a:xfrm>
            <a:off x="4572000" y="3429000"/>
            <a:ext cx="1152128" cy="93610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Servidor Aplicaciones</a:t>
            </a:r>
            <a:endParaRPr lang="es-ES" dirty="0"/>
          </a:p>
        </p:txBody>
      </p:sp>
      <p:cxnSp>
        <p:nvCxnSpPr>
          <p:cNvPr id="21" name="20 Conector recto de flecha"/>
          <p:cNvCxnSpPr/>
          <p:nvPr/>
        </p:nvCxnSpPr>
        <p:spPr>
          <a:xfrm flipH="1">
            <a:off x="4716016" y="4437112"/>
            <a:ext cx="504056" cy="720080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prstDash val="dash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5" name="24 CuadroTexto"/>
          <p:cNvSpPr txBox="1"/>
          <p:nvPr/>
        </p:nvSpPr>
        <p:spPr>
          <a:xfrm>
            <a:off x="5652120" y="436510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SQL</a:t>
            </a:r>
            <a:endParaRPr lang="es-ES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Diagrama escalera Servicio Directorio1</a:t>
            </a:r>
            <a:endParaRPr lang="es-ES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611560" y="1710100"/>
            <a:ext cx="0" cy="5147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"/>
          <p:cNvCxnSpPr/>
          <p:nvPr/>
        </p:nvCxnSpPr>
        <p:spPr>
          <a:xfrm>
            <a:off x="2699792" y="1710100"/>
            <a:ext cx="0" cy="5147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4788024" y="1710100"/>
            <a:ext cx="0" cy="5147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35496" y="126876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Frontal HTTP</a:t>
            </a:r>
            <a:endParaRPr lang="es-E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1475656" y="126876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Servidor de Aplicaciones</a:t>
            </a:r>
            <a:endParaRPr lang="es-E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3923928" y="1268760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Servicio de Directorio</a:t>
            </a:r>
            <a:endParaRPr lang="es-ES" dirty="0"/>
          </a:p>
        </p:txBody>
      </p:sp>
      <p:cxnSp>
        <p:nvCxnSpPr>
          <p:cNvPr id="16" name="15 Conector recto de flecha"/>
          <p:cNvCxnSpPr/>
          <p:nvPr/>
        </p:nvCxnSpPr>
        <p:spPr>
          <a:xfrm>
            <a:off x="611560" y="1998132"/>
            <a:ext cx="2088232" cy="2067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CuadroTexto"/>
          <p:cNvSpPr txBox="1"/>
          <p:nvPr/>
        </p:nvSpPr>
        <p:spPr>
          <a:xfrm>
            <a:off x="827584" y="1556792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Petición de procesado</a:t>
            </a:r>
            <a:endParaRPr lang="es-ES" sz="1400" dirty="0"/>
          </a:p>
        </p:txBody>
      </p:sp>
      <p:cxnSp>
        <p:nvCxnSpPr>
          <p:cNvPr id="32" name="31 Conector recto de flecha"/>
          <p:cNvCxnSpPr/>
          <p:nvPr/>
        </p:nvCxnSpPr>
        <p:spPr>
          <a:xfrm flipH="1">
            <a:off x="611560" y="6453336"/>
            <a:ext cx="209661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CuadroTexto"/>
          <p:cNvSpPr txBox="1"/>
          <p:nvPr/>
        </p:nvSpPr>
        <p:spPr>
          <a:xfrm>
            <a:off x="1259632" y="6237312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ACK</a:t>
            </a:r>
            <a:endParaRPr lang="es-ES" sz="1400" dirty="0"/>
          </a:p>
        </p:txBody>
      </p:sp>
      <p:cxnSp>
        <p:nvCxnSpPr>
          <p:cNvPr id="45" name="44 Conector recto de flecha"/>
          <p:cNvCxnSpPr/>
          <p:nvPr/>
        </p:nvCxnSpPr>
        <p:spPr>
          <a:xfrm>
            <a:off x="2699792" y="2492896"/>
            <a:ext cx="2088232" cy="2067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Conector recto de flecha"/>
          <p:cNvCxnSpPr/>
          <p:nvPr/>
        </p:nvCxnSpPr>
        <p:spPr>
          <a:xfrm>
            <a:off x="2699792" y="2204864"/>
            <a:ext cx="0" cy="42484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56 Conector recto de flecha"/>
          <p:cNvCxnSpPr/>
          <p:nvPr/>
        </p:nvCxnSpPr>
        <p:spPr>
          <a:xfrm flipH="1">
            <a:off x="2699792" y="3861048"/>
            <a:ext cx="209661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60 Conector recto de flecha"/>
          <p:cNvCxnSpPr/>
          <p:nvPr/>
        </p:nvCxnSpPr>
        <p:spPr>
          <a:xfrm>
            <a:off x="4788024" y="2708920"/>
            <a:ext cx="0" cy="11521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67 CuadroTexto"/>
          <p:cNvSpPr txBox="1"/>
          <p:nvPr/>
        </p:nvSpPr>
        <p:spPr>
          <a:xfrm>
            <a:off x="3275856" y="2204864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Petición AA</a:t>
            </a:r>
            <a:endParaRPr lang="es-ES" sz="1400" dirty="0"/>
          </a:p>
        </p:txBody>
      </p:sp>
      <p:sp>
        <p:nvSpPr>
          <p:cNvPr id="71" name="70 CuadroTexto"/>
          <p:cNvSpPr txBox="1"/>
          <p:nvPr/>
        </p:nvSpPr>
        <p:spPr>
          <a:xfrm>
            <a:off x="3275856" y="3645024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ACK</a:t>
            </a:r>
            <a:endParaRPr lang="es-ES" sz="1400" dirty="0"/>
          </a:p>
        </p:txBody>
      </p:sp>
      <p:sp>
        <p:nvSpPr>
          <p:cNvPr id="74" name="73 CuadroTexto"/>
          <p:cNvSpPr txBox="1"/>
          <p:nvPr/>
        </p:nvSpPr>
        <p:spPr>
          <a:xfrm>
            <a:off x="1475656" y="4201924"/>
            <a:ext cx="16561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Procesado de servicio de aplicaciones</a:t>
            </a:r>
            <a:endParaRPr lang="es-ES" sz="1400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Esquema LDAP balanceado 2</a:t>
            </a:r>
            <a:endParaRPr lang="es-E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373216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1693" y="5373216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5379293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10 Cubo"/>
          <p:cNvSpPr/>
          <p:nvPr/>
        </p:nvSpPr>
        <p:spPr>
          <a:xfrm>
            <a:off x="683568" y="3717032"/>
            <a:ext cx="2592288" cy="72008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Balanceador L2-L7</a:t>
            </a:r>
            <a:endParaRPr lang="es-ES" dirty="0"/>
          </a:p>
        </p:txBody>
      </p:sp>
      <p:cxnSp>
        <p:nvCxnSpPr>
          <p:cNvPr id="13" name="12 Conector recto"/>
          <p:cNvCxnSpPr/>
          <p:nvPr/>
        </p:nvCxnSpPr>
        <p:spPr>
          <a:xfrm>
            <a:off x="467544" y="4869160"/>
            <a:ext cx="23762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 flipV="1">
            <a:off x="827584" y="486916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flipV="1">
            <a:off x="1691680" y="486916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 flipV="1">
            <a:off x="2771800" y="486916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"/>
          <p:cNvCxnSpPr/>
          <p:nvPr/>
        </p:nvCxnSpPr>
        <p:spPr>
          <a:xfrm flipV="1">
            <a:off x="1979712" y="4437112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CuadroTexto"/>
          <p:cNvSpPr txBox="1"/>
          <p:nvPr/>
        </p:nvSpPr>
        <p:spPr>
          <a:xfrm>
            <a:off x="2771800" y="3068960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VIP servicio directorio</a:t>
            </a:r>
            <a:endParaRPr lang="es-ES" dirty="0"/>
          </a:p>
        </p:txBody>
      </p:sp>
      <p:sp>
        <p:nvSpPr>
          <p:cNvPr id="21" name="20 CuadroTexto"/>
          <p:cNvSpPr txBox="1"/>
          <p:nvPr/>
        </p:nvSpPr>
        <p:spPr>
          <a:xfrm>
            <a:off x="2843808" y="4509120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LAN servidores directorio</a:t>
            </a:r>
            <a:endParaRPr lang="es-ES" dirty="0"/>
          </a:p>
        </p:txBody>
      </p:sp>
      <p:cxnSp>
        <p:nvCxnSpPr>
          <p:cNvPr id="23" name="22 Conector recto"/>
          <p:cNvCxnSpPr/>
          <p:nvPr/>
        </p:nvCxnSpPr>
        <p:spPr>
          <a:xfrm flipV="1">
            <a:off x="2699792" y="3284984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Forma libre"/>
          <p:cNvSpPr/>
          <p:nvPr/>
        </p:nvSpPr>
        <p:spPr>
          <a:xfrm rot="442336">
            <a:off x="1023547" y="2340422"/>
            <a:ext cx="1192251" cy="3131196"/>
          </a:xfrm>
          <a:custGeom>
            <a:avLst/>
            <a:gdLst>
              <a:gd name="connsiteX0" fmla="*/ 873457 w 1005385"/>
              <a:gd name="connsiteY0" fmla="*/ 0 h 2251881"/>
              <a:gd name="connsiteX1" fmla="*/ 859809 w 1005385"/>
              <a:gd name="connsiteY1" fmla="*/ 1446663 h 2251881"/>
              <a:gd name="connsiteX2" fmla="*/ 0 w 1005385"/>
              <a:gd name="connsiteY2" fmla="*/ 2251881 h 2251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5385" h="2251881">
                <a:moveTo>
                  <a:pt x="873457" y="0"/>
                </a:moveTo>
                <a:cubicBezTo>
                  <a:pt x="939421" y="535675"/>
                  <a:pt x="1005385" y="1071350"/>
                  <a:pt x="859809" y="1446663"/>
                </a:cubicBezTo>
                <a:cubicBezTo>
                  <a:pt x="714233" y="1821976"/>
                  <a:pt x="95534" y="2195015"/>
                  <a:pt x="0" y="2251881"/>
                </a:cubicBezTo>
              </a:path>
            </a:pathLst>
          </a:custGeom>
          <a:ln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26 CuadroTexto"/>
          <p:cNvSpPr txBox="1"/>
          <p:nvPr/>
        </p:nvSpPr>
        <p:spPr>
          <a:xfrm>
            <a:off x="1547664" y="2996952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Peticion</a:t>
            </a:r>
            <a:r>
              <a:rPr lang="es-ES" dirty="0" smtClean="0"/>
              <a:t> </a:t>
            </a:r>
          </a:p>
          <a:p>
            <a:r>
              <a:rPr lang="es-ES" dirty="0" smtClean="0"/>
              <a:t>Directorio</a:t>
            </a:r>
            <a:endParaRPr lang="es-ES" dirty="0"/>
          </a:p>
        </p:txBody>
      </p:sp>
      <p:cxnSp>
        <p:nvCxnSpPr>
          <p:cNvPr id="22" name="21 Conector recto"/>
          <p:cNvCxnSpPr/>
          <p:nvPr/>
        </p:nvCxnSpPr>
        <p:spPr>
          <a:xfrm>
            <a:off x="899592" y="2852936"/>
            <a:ext cx="28083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 flipV="1">
            <a:off x="1259632" y="242088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"/>
          <p:cNvCxnSpPr/>
          <p:nvPr/>
        </p:nvCxnSpPr>
        <p:spPr>
          <a:xfrm flipV="1">
            <a:off x="2123728" y="242088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 flipV="1">
            <a:off x="2699792" y="2852936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"/>
          <p:cNvCxnSpPr/>
          <p:nvPr/>
        </p:nvCxnSpPr>
        <p:spPr>
          <a:xfrm flipV="1">
            <a:off x="3635896" y="242088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CuadroTexto"/>
          <p:cNvSpPr txBox="1"/>
          <p:nvPr/>
        </p:nvSpPr>
        <p:spPr>
          <a:xfrm>
            <a:off x="-36512" y="2780928"/>
            <a:ext cx="2160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LAN servidores HTTP y servidores aplicaciones</a:t>
            </a:r>
            <a:endParaRPr lang="es-ES" dirty="0"/>
          </a:p>
        </p:txBody>
      </p:sp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262683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9765" y="1262683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1268760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5373216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0245" y="5373216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5379293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42 Cubo"/>
          <p:cNvSpPr/>
          <p:nvPr/>
        </p:nvSpPr>
        <p:spPr>
          <a:xfrm>
            <a:off x="5652120" y="3717032"/>
            <a:ext cx="2592288" cy="72008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Balanceador L2-L7</a:t>
            </a:r>
            <a:endParaRPr lang="es-ES" dirty="0"/>
          </a:p>
        </p:txBody>
      </p:sp>
      <p:cxnSp>
        <p:nvCxnSpPr>
          <p:cNvPr id="44" name="43 Conector recto"/>
          <p:cNvCxnSpPr/>
          <p:nvPr/>
        </p:nvCxnSpPr>
        <p:spPr>
          <a:xfrm>
            <a:off x="5436096" y="4869160"/>
            <a:ext cx="23762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Conector recto"/>
          <p:cNvCxnSpPr/>
          <p:nvPr/>
        </p:nvCxnSpPr>
        <p:spPr>
          <a:xfrm flipV="1">
            <a:off x="5796136" y="486916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Conector recto"/>
          <p:cNvCxnSpPr/>
          <p:nvPr/>
        </p:nvCxnSpPr>
        <p:spPr>
          <a:xfrm flipV="1">
            <a:off x="6660232" y="486916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Conector recto"/>
          <p:cNvCxnSpPr/>
          <p:nvPr/>
        </p:nvCxnSpPr>
        <p:spPr>
          <a:xfrm flipV="1">
            <a:off x="7740352" y="486916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Conector recto"/>
          <p:cNvCxnSpPr/>
          <p:nvPr/>
        </p:nvCxnSpPr>
        <p:spPr>
          <a:xfrm flipV="1">
            <a:off x="6948264" y="4437112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48 CuadroTexto"/>
          <p:cNvSpPr txBox="1"/>
          <p:nvPr/>
        </p:nvSpPr>
        <p:spPr>
          <a:xfrm>
            <a:off x="7668344" y="3068960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VIP servicio directorio</a:t>
            </a:r>
            <a:endParaRPr lang="es-ES" dirty="0"/>
          </a:p>
        </p:txBody>
      </p:sp>
      <p:sp>
        <p:nvSpPr>
          <p:cNvPr id="50" name="49 CuadroTexto"/>
          <p:cNvSpPr txBox="1"/>
          <p:nvPr/>
        </p:nvSpPr>
        <p:spPr>
          <a:xfrm>
            <a:off x="7092280" y="4509120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LAN servidores directorio</a:t>
            </a:r>
            <a:endParaRPr lang="es-ES" dirty="0"/>
          </a:p>
        </p:txBody>
      </p:sp>
      <p:cxnSp>
        <p:nvCxnSpPr>
          <p:cNvPr id="51" name="50 Conector recto"/>
          <p:cNvCxnSpPr/>
          <p:nvPr/>
        </p:nvCxnSpPr>
        <p:spPr>
          <a:xfrm flipV="1">
            <a:off x="7668344" y="3284984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51 Forma libre"/>
          <p:cNvSpPr/>
          <p:nvPr/>
        </p:nvSpPr>
        <p:spPr>
          <a:xfrm rot="442336" flipH="1">
            <a:off x="7197284" y="2460204"/>
            <a:ext cx="654089" cy="2810656"/>
          </a:xfrm>
          <a:custGeom>
            <a:avLst/>
            <a:gdLst>
              <a:gd name="connsiteX0" fmla="*/ 873457 w 1005385"/>
              <a:gd name="connsiteY0" fmla="*/ 0 h 2251881"/>
              <a:gd name="connsiteX1" fmla="*/ 859809 w 1005385"/>
              <a:gd name="connsiteY1" fmla="*/ 1446663 h 2251881"/>
              <a:gd name="connsiteX2" fmla="*/ 0 w 1005385"/>
              <a:gd name="connsiteY2" fmla="*/ 2251881 h 2251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5385" h="2251881">
                <a:moveTo>
                  <a:pt x="873457" y="0"/>
                </a:moveTo>
                <a:cubicBezTo>
                  <a:pt x="939421" y="535675"/>
                  <a:pt x="1005385" y="1071350"/>
                  <a:pt x="859809" y="1446663"/>
                </a:cubicBezTo>
                <a:cubicBezTo>
                  <a:pt x="714233" y="1821976"/>
                  <a:pt x="95534" y="2195015"/>
                  <a:pt x="0" y="2251881"/>
                </a:cubicBezTo>
              </a:path>
            </a:pathLst>
          </a:custGeom>
          <a:ln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3" name="52 CuadroTexto"/>
          <p:cNvSpPr txBox="1"/>
          <p:nvPr/>
        </p:nvSpPr>
        <p:spPr>
          <a:xfrm>
            <a:off x="6516216" y="3009726"/>
            <a:ext cx="10081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Peticion</a:t>
            </a:r>
            <a:r>
              <a:rPr lang="es-ES" dirty="0" smtClean="0"/>
              <a:t> </a:t>
            </a:r>
          </a:p>
          <a:p>
            <a:r>
              <a:rPr lang="es-ES" dirty="0" smtClean="0"/>
              <a:t>Directorio</a:t>
            </a:r>
            <a:endParaRPr lang="es-ES" dirty="0"/>
          </a:p>
        </p:txBody>
      </p:sp>
      <p:cxnSp>
        <p:nvCxnSpPr>
          <p:cNvPr id="54" name="53 Conector recto"/>
          <p:cNvCxnSpPr/>
          <p:nvPr/>
        </p:nvCxnSpPr>
        <p:spPr>
          <a:xfrm>
            <a:off x="5868144" y="2852936"/>
            <a:ext cx="28083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Conector recto"/>
          <p:cNvCxnSpPr/>
          <p:nvPr/>
        </p:nvCxnSpPr>
        <p:spPr>
          <a:xfrm flipV="1">
            <a:off x="6228184" y="242088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Conector recto"/>
          <p:cNvCxnSpPr/>
          <p:nvPr/>
        </p:nvCxnSpPr>
        <p:spPr>
          <a:xfrm flipV="1">
            <a:off x="7092280" y="242088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Conector recto"/>
          <p:cNvCxnSpPr/>
          <p:nvPr/>
        </p:nvCxnSpPr>
        <p:spPr>
          <a:xfrm flipV="1">
            <a:off x="7668344" y="2852936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57 Conector recto"/>
          <p:cNvCxnSpPr/>
          <p:nvPr/>
        </p:nvCxnSpPr>
        <p:spPr>
          <a:xfrm flipV="1">
            <a:off x="8604448" y="242088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58 CuadroTexto"/>
          <p:cNvSpPr txBox="1"/>
          <p:nvPr/>
        </p:nvSpPr>
        <p:spPr>
          <a:xfrm>
            <a:off x="4932040" y="2780928"/>
            <a:ext cx="2160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LAN servidores HTTP y servidores aplicaciones</a:t>
            </a:r>
            <a:endParaRPr lang="es-ES" dirty="0"/>
          </a:p>
        </p:txBody>
      </p:sp>
      <p:pic>
        <p:nvPicPr>
          <p:cNvPr id="6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1262683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8317" y="1262683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1268760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" name="62 CuadroTexto"/>
          <p:cNvSpPr txBox="1"/>
          <p:nvPr/>
        </p:nvSpPr>
        <p:spPr>
          <a:xfrm>
            <a:off x="683568" y="648866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Sede A</a:t>
            </a:r>
            <a:endParaRPr lang="es-ES" dirty="0"/>
          </a:p>
        </p:txBody>
      </p:sp>
      <p:sp>
        <p:nvSpPr>
          <p:cNvPr id="64" name="63 CuadroTexto"/>
          <p:cNvSpPr txBox="1"/>
          <p:nvPr/>
        </p:nvSpPr>
        <p:spPr>
          <a:xfrm>
            <a:off x="5940152" y="648866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Sede B</a:t>
            </a:r>
            <a:endParaRPr lang="es-ES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Diagrama Cloud Pasarela SMTP</a:t>
            </a:r>
            <a:endParaRPr lang="es-ES" dirty="0"/>
          </a:p>
        </p:txBody>
      </p:sp>
      <p:sp>
        <p:nvSpPr>
          <p:cNvPr id="24" name="23 Rectángulo redondeado"/>
          <p:cNvSpPr/>
          <p:nvPr/>
        </p:nvSpPr>
        <p:spPr>
          <a:xfrm>
            <a:off x="683568" y="3429000"/>
            <a:ext cx="2016224" cy="18722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VM 1</a:t>
            </a:r>
          </a:p>
          <a:p>
            <a:endParaRPr lang="es-ES" dirty="0" smtClean="0"/>
          </a:p>
          <a:p>
            <a:r>
              <a:rPr lang="es-ES" dirty="0" smtClean="0"/>
              <a:t>Nodo 1</a:t>
            </a:r>
            <a:endParaRPr lang="es-ES" dirty="0"/>
          </a:p>
        </p:txBody>
      </p:sp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3" y="3501009"/>
            <a:ext cx="720079" cy="720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25 Rectángulo redondeado"/>
          <p:cNvSpPr/>
          <p:nvPr/>
        </p:nvSpPr>
        <p:spPr>
          <a:xfrm>
            <a:off x="1691680" y="3645024"/>
            <a:ext cx="2016224" cy="18722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VM 2</a:t>
            </a:r>
          </a:p>
          <a:p>
            <a:endParaRPr lang="es-ES" dirty="0" smtClean="0"/>
          </a:p>
          <a:p>
            <a:r>
              <a:rPr lang="es-ES" dirty="0" smtClean="0"/>
              <a:t>Nodo 2</a:t>
            </a:r>
            <a:endParaRPr lang="es-ES" dirty="0"/>
          </a:p>
        </p:txBody>
      </p:sp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3861048"/>
            <a:ext cx="720079" cy="720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28 Disco magnético"/>
          <p:cNvSpPr/>
          <p:nvPr/>
        </p:nvSpPr>
        <p:spPr>
          <a:xfrm>
            <a:off x="1403648" y="5517232"/>
            <a:ext cx="1944216" cy="1296144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Almacenamiento</a:t>
            </a:r>
            <a:endParaRPr lang="es-ES" dirty="0"/>
          </a:p>
        </p:txBody>
      </p:sp>
      <p:sp>
        <p:nvSpPr>
          <p:cNvPr id="36" name="35 Disco magnético"/>
          <p:cNvSpPr/>
          <p:nvPr/>
        </p:nvSpPr>
        <p:spPr>
          <a:xfrm>
            <a:off x="5796136" y="5517232"/>
            <a:ext cx="1944216" cy="1296144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Almacenamiento</a:t>
            </a:r>
            <a:endParaRPr lang="es-ES" dirty="0"/>
          </a:p>
        </p:txBody>
      </p:sp>
      <p:sp>
        <p:nvSpPr>
          <p:cNvPr id="37" name="36 Rectángulo redondeado"/>
          <p:cNvSpPr/>
          <p:nvPr/>
        </p:nvSpPr>
        <p:spPr>
          <a:xfrm>
            <a:off x="5364088" y="3429000"/>
            <a:ext cx="2016224" cy="18722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VM 1</a:t>
            </a:r>
          </a:p>
          <a:p>
            <a:endParaRPr lang="es-ES" dirty="0" smtClean="0"/>
          </a:p>
          <a:p>
            <a:r>
              <a:rPr lang="es-ES" dirty="0" smtClean="0"/>
              <a:t>Nodo 1</a:t>
            </a:r>
            <a:endParaRPr lang="es-ES" dirty="0"/>
          </a:p>
        </p:txBody>
      </p:sp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3" y="3501009"/>
            <a:ext cx="720079" cy="720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38 Rectángulo redondeado"/>
          <p:cNvSpPr/>
          <p:nvPr/>
        </p:nvSpPr>
        <p:spPr>
          <a:xfrm>
            <a:off x="6372200" y="3645024"/>
            <a:ext cx="2016224" cy="18722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VM 2</a:t>
            </a:r>
          </a:p>
          <a:p>
            <a:endParaRPr lang="es-ES" dirty="0" smtClean="0"/>
          </a:p>
          <a:p>
            <a:r>
              <a:rPr lang="es-ES" dirty="0" smtClean="0"/>
              <a:t>Nodo 2</a:t>
            </a:r>
            <a:endParaRPr lang="es-ES" dirty="0"/>
          </a:p>
        </p:txBody>
      </p:sp>
      <p:pic>
        <p:nvPicPr>
          <p:cNvPr id="4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3861048"/>
            <a:ext cx="720079" cy="720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1" name="40 Conector recto"/>
          <p:cNvCxnSpPr/>
          <p:nvPr/>
        </p:nvCxnSpPr>
        <p:spPr>
          <a:xfrm>
            <a:off x="3923928" y="6165304"/>
            <a:ext cx="1662261" cy="0"/>
          </a:xfrm>
          <a:prstGeom prst="line">
            <a:avLst/>
          </a:prstGeom>
          <a:ln>
            <a:prstDash val="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2" name="41 CuadroTexto"/>
          <p:cNvSpPr txBox="1"/>
          <p:nvPr/>
        </p:nvSpPr>
        <p:spPr>
          <a:xfrm>
            <a:off x="4067944" y="5445224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Replicación remota</a:t>
            </a:r>
            <a:endParaRPr lang="es-ES" dirty="0"/>
          </a:p>
        </p:txBody>
      </p:sp>
      <p:sp>
        <p:nvSpPr>
          <p:cNvPr id="43" name="42 Cubo"/>
          <p:cNvSpPr/>
          <p:nvPr/>
        </p:nvSpPr>
        <p:spPr>
          <a:xfrm>
            <a:off x="971600" y="2708920"/>
            <a:ext cx="2592288" cy="72008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Balanceador  </a:t>
            </a:r>
            <a:r>
              <a:rPr lang="es-ES" dirty="0" err="1" smtClean="0"/>
              <a:t>vitual</a:t>
            </a:r>
            <a:endParaRPr lang="es-ES" dirty="0"/>
          </a:p>
        </p:txBody>
      </p:sp>
      <p:sp>
        <p:nvSpPr>
          <p:cNvPr id="44" name="43 CuadroTexto"/>
          <p:cNvSpPr txBox="1"/>
          <p:nvPr/>
        </p:nvSpPr>
        <p:spPr>
          <a:xfrm>
            <a:off x="2555776" y="2278613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VIP servicio SMTP anunciada con prioridad 10</a:t>
            </a:r>
            <a:endParaRPr lang="es-ES" dirty="0"/>
          </a:p>
        </p:txBody>
      </p:sp>
      <p:cxnSp>
        <p:nvCxnSpPr>
          <p:cNvPr id="47" name="46 Conector recto"/>
          <p:cNvCxnSpPr>
            <a:endCxn id="49" idx="3"/>
          </p:cNvCxnSpPr>
          <p:nvPr/>
        </p:nvCxnSpPr>
        <p:spPr>
          <a:xfrm flipV="1">
            <a:off x="2555776" y="2204864"/>
            <a:ext cx="72008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48 Cilindro"/>
          <p:cNvSpPr/>
          <p:nvPr/>
        </p:nvSpPr>
        <p:spPr>
          <a:xfrm>
            <a:off x="1979712" y="1556792"/>
            <a:ext cx="1296144" cy="64807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Router</a:t>
            </a:r>
            <a:r>
              <a:rPr lang="es-ES" dirty="0" smtClean="0"/>
              <a:t> sede A</a:t>
            </a:r>
            <a:endParaRPr lang="es-ES" dirty="0"/>
          </a:p>
        </p:txBody>
      </p:sp>
      <p:sp>
        <p:nvSpPr>
          <p:cNvPr id="50" name="49 Cilindro"/>
          <p:cNvSpPr/>
          <p:nvPr/>
        </p:nvSpPr>
        <p:spPr>
          <a:xfrm>
            <a:off x="6444208" y="1556792"/>
            <a:ext cx="1296144" cy="64807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Router</a:t>
            </a:r>
            <a:r>
              <a:rPr lang="es-ES" dirty="0" smtClean="0"/>
              <a:t> sede B</a:t>
            </a:r>
            <a:endParaRPr lang="es-ES" dirty="0"/>
          </a:p>
        </p:txBody>
      </p:sp>
      <p:cxnSp>
        <p:nvCxnSpPr>
          <p:cNvPr id="52" name="51 Conector recto"/>
          <p:cNvCxnSpPr/>
          <p:nvPr/>
        </p:nvCxnSpPr>
        <p:spPr>
          <a:xfrm flipV="1">
            <a:off x="7164288" y="2204864"/>
            <a:ext cx="72008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Nube"/>
          <p:cNvSpPr/>
          <p:nvPr/>
        </p:nvSpPr>
        <p:spPr>
          <a:xfrm>
            <a:off x="3563888" y="836712"/>
            <a:ext cx="2808312" cy="57606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Usuario o pasarela externa</a:t>
            </a:r>
            <a:endParaRPr lang="es-ES" dirty="0"/>
          </a:p>
        </p:txBody>
      </p:sp>
      <p:sp>
        <p:nvSpPr>
          <p:cNvPr id="56" name="55 Cubo"/>
          <p:cNvSpPr/>
          <p:nvPr/>
        </p:nvSpPr>
        <p:spPr>
          <a:xfrm>
            <a:off x="5580112" y="2708920"/>
            <a:ext cx="2592288" cy="72008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Balanceador  </a:t>
            </a:r>
            <a:r>
              <a:rPr lang="es-ES" dirty="0" err="1" smtClean="0"/>
              <a:t>vitual</a:t>
            </a:r>
            <a:endParaRPr lang="es-ES" dirty="0"/>
          </a:p>
        </p:txBody>
      </p:sp>
      <p:sp>
        <p:nvSpPr>
          <p:cNvPr id="53" name="52 CuadroTexto"/>
          <p:cNvSpPr txBox="1"/>
          <p:nvPr/>
        </p:nvSpPr>
        <p:spPr>
          <a:xfrm>
            <a:off x="5364088" y="2276872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VIP servicio SMTP anunciada con prioridad 20</a:t>
            </a:r>
            <a:endParaRPr lang="es-ES" dirty="0"/>
          </a:p>
        </p:txBody>
      </p:sp>
      <p:cxnSp>
        <p:nvCxnSpPr>
          <p:cNvPr id="58" name="57 Conector recto"/>
          <p:cNvCxnSpPr/>
          <p:nvPr/>
        </p:nvCxnSpPr>
        <p:spPr>
          <a:xfrm flipV="1">
            <a:off x="3275856" y="1412776"/>
            <a:ext cx="792088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59 Conector recto"/>
          <p:cNvCxnSpPr/>
          <p:nvPr/>
        </p:nvCxnSpPr>
        <p:spPr>
          <a:xfrm flipH="1" flipV="1">
            <a:off x="6084168" y="1196752"/>
            <a:ext cx="648072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Diagrama Cloud Pasarela MDA</a:t>
            </a:r>
            <a:endParaRPr lang="es-ES" dirty="0"/>
          </a:p>
        </p:txBody>
      </p:sp>
      <p:sp>
        <p:nvSpPr>
          <p:cNvPr id="24" name="23 Rectángulo redondeado"/>
          <p:cNvSpPr/>
          <p:nvPr/>
        </p:nvSpPr>
        <p:spPr>
          <a:xfrm>
            <a:off x="683568" y="1556792"/>
            <a:ext cx="2016224" cy="37444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VM 1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Nodo 1</a:t>
            </a:r>
            <a:endParaRPr lang="es-ES" dirty="0"/>
          </a:p>
        </p:txBody>
      </p:sp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4149080"/>
            <a:ext cx="720079" cy="720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25 Rectángulo redondeado"/>
          <p:cNvSpPr/>
          <p:nvPr/>
        </p:nvSpPr>
        <p:spPr>
          <a:xfrm>
            <a:off x="1691680" y="1772816"/>
            <a:ext cx="2016224" cy="37444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VM 2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Nodo 2</a:t>
            </a:r>
            <a:endParaRPr lang="es-ES" dirty="0"/>
          </a:p>
        </p:txBody>
      </p:sp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4149080"/>
            <a:ext cx="720079" cy="720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28 Disco magnético"/>
          <p:cNvSpPr/>
          <p:nvPr/>
        </p:nvSpPr>
        <p:spPr>
          <a:xfrm>
            <a:off x="1403648" y="5517232"/>
            <a:ext cx="1944216" cy="1296144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Almacenamiento</a:t>
            </a:r>
          </a:p>
          <a:p>
            <a:pPr algn="ctr"/>
            <a:r>
              <a:rPr lang="es-ES" dirty="0" smtClean="0"/>
              <a:t>Sede A</a:t>
            </a:r>
            <a:endParaRPr lang="es-ES" dirty="0"/>
          </a:p>
        </p:txBody>
      </p:sp>
      <p:cxnSp>
        <p:nvCxnSpPr>
          <p:cNvPr id="41" name="40 Conector recto"/>
          <p:cNvCxnSpPr/>
          <p:nvPr/>
        </p:nvCxnSpPr>
        <p:spPr>
          <a:xfrm>
            <a:off x="3923928" y="6165304"/>
            <a:ext cx="1662261" cy="0"/>
          </a:xfrm>
          <a:prstGeom prst="line">
            <a:avLst/>
          </a:prstGeom>
          <a:ln>
            <a:prstDash val="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2" name="41 CuadroTexto"/>
          <p:cNvSpPr txBox="1"/>
          <p:nvPr/>
        </p:nvSpPr>
        <p:spPr>
          <a:xfrm>
            <a:off x="4067944" y="5445224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Replicación remota</a:t>
            </a:r>
            <a:endParaRPr lang="es-ES" dirty="0"/>
          </a:p>
        </p:txBody>
      </p:sp>
      <p:sp>
        <p:nvSpPr>
          <p:cNvPr id="43" name="42 Cubo"/>
          <p:cNvSpPr/>
          <p:nvPr/>
        </p:nvSpPr>
        <p:spPr>
          <a:xfrm>
            <a:off x="971600" y="2708920"/>
            <a:ext cx="2592288" cy="72008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Balanceador  </a:t>
            </a:r>
            <a:r>
              <a:rPr lang="es-ES" dirty="0" err="1" smtClean="0"/>
              <a:t>vitual</a:t>
            </a:r>
            <a:endParaRPr lang="es-ES" dirty="0"/>
          </a:p>
        </p:txBody>
      </p:sp>
      <p:sp>
        <p:nvSpPr>
          <p:cNvPr id="44" name="43 CuadroTexto"/>
          <p:cNvSpPr txBox="1"/>
          <p:nvPr/>
        </p:nvSpPr>
        <p:spPr>
          <a:xfrm>
            <a:off x="2555776" y="2278613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VIP servicio MDA</a:t>
            </a:r>
            <a:endParaRPr lang="es-ES" dirty="0"/>
          </a:p>
        </p:txBody>
      </p:sp>
      <p:cxnSp>
        <p:nvCxnSpPr>
          <p:cNvPr id="47" name="46 Conector recto"/>
          <p:cNvCxnSpPr/>
          <p:nvPr/>
        </p:nvCxnSpPr>
        <p:spPr>
          <a:xfrm flipV="1">
            <a:off x="2555776" y="2204864"/>
            <a:ext cx="72008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772816"/>
            <a:ext cx="720079" cy="720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1844824"/>
            <a:ext cx="720079" cy="720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30 Rectángulo redondeado"/>
          <p:cNvSpPr/>
          <p:nvPr/>
        </p:nvSpPr>
        <p:spPr>
          <a:xfrm>
            <a:off x="5436096" y="1556792"/>
            <a:ext cx="2016224" cy="37444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VM 1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Nodo 1</a:t>
            </a:r>
            <a:endParaRPr lang="es-ES" dirty="0"/>
          </a:p>
        </p:txBody>
      </p:sp>
      <p:pic>
        <p:nvPicPr>
          <p:cNvPr id="3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4149080"/>
            <a:ext cx="720079" cy="720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32 Rectángulo redondeado"/>
          <p:cNvSpPr/>
          <p:nvPr/>
        </p:nvSpPr>
        <p:spPr>
          <a:xfrm>
            <a:off x="6444208" y="1772816"/>
            <a:ext cx="2016224" cy="37444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VM 2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Nodo 2</a:t>
            </a:r>
            <a:endParaRPr lang="es-ES" dirty="0"/>
          </a:p>
        </p:txBody>
      </p:sp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4149080"/>
            <a:ext cx="720079" cy="720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34 Disco magnético"/>
          <p:cNvSpPr/>
          <p:nvPr/>
        </p:nvSpPr>
        <p:spPr>
          <a:xfrm>
            <a:off x="6156176" y="5517232"/>
            <a:ext cx="1944216" cy="1296144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Almacenamiento</a:t>
            </a:r>
          </a:p>
          <a:p>
            <a:pPr algn="ctr"/>
            <a:r>
              <a:rPr lang="es-ES" dirty="0" smtClean="0"/>
              <a:t>B</a:t>
            </a:r>
            <a:endParaRPr lang="es-ES" dirty="0"/>
          </a:p>
        </p:txBody>
      </p:sp>
      <p:sp>
        <p:nvSpPr>
          <p:cNvPr id="45" name="44 Cubo"/>
          <p:cNvSpPr/>
          <p:nvPr/>
        </p:nvSpPr>
        <p:spPr>
          <a:xfrm>
            <a:off x="5724128" y="2708920"/>
            <a:ext cx="2592288" cy="72008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Balanceador  </a:t>
            </a:r>
            <a:r>
              <a:rPr lang="es-ES" dirty="0" err="1" smtClean="0"/>
              <a:t>vitual</a:t>
            </a:r>
            <a:endParaRPr lang="es-ES" dirty="0"/>
          </a:p>
        </p:txBody>
      </p:sp>
      <p:cxnSp>
        <p:nvCxnSpPr>
          <p:cNvPr id="46" name="45 Conector recto"/>
          <p:cNvCxnSpPr/>
          <p:nvPr/>
        </p:nvCxnSpPr>
        <p:spPr>
          <a:xfrm flipV="1">
            <a:off x="7308304" y="2204864"/>
            <a:ext cx="72008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1772816"/>
            <a:ext cx="720079" cy="720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1844824"/>
            <a:ext cx="720079" cy="720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53 CuadroTexto"/>
          <p:cNvSpPr txBox="1"/>
          <p:nvPr/>
        </p:nvSpPr>
        <p:spPr>
          <a:xfrm>
            <a:off x="7236296" y="233958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VIP servicio MDA</a:t>
            </a:r>
            <a:endParaRPr lang="es-ES" dirty="0"/>
          </a:p>
        </p:txBody>
      </p:sp>
      <p:sp>
        <p:nvSpPr>
          <p:cNvPr id="57" name="56 CuadroTexto"/>
          <p:cNvSpPr txBox="1"/>
          <p:nvPr/>
        </p:nvSpPr>
        <p:spPr>
          <a:xfrm>
            <a:off x="1115616" y="134076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VMs</a:t>
            </a:r>
            <a:r>
              <a:rPr lang="es-ES" dirty="0" smtClean="0"/>
              <a:t> SMTP</a:t>
            </a:r>
            <a:endParaRPr lang="es-ES" dirty="0"/>
          </a:p>
        </p:txBody>
      </p:sp>
      <p:sp>
        <p:nvSpPr>
          <p:cNvPr id="59" name="58 CuadroTexto"/>
          <p:cNvSpPr txBox="1"/>
          <p:nvPr/>
        </p:nvSpPr>
        <p:spPr>
          <a:xfrm>
            <a:off x="6228184" y="1268760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VMs</a:t>
            </a:r>
            <a:r>
              <a:rPr lang="es-ES" dirty="0" smtClean="0"/>
              <a:t> SMTP</a:t>
            </a:r>
            <a:endParaRPr lang="es-ES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Diagrama Cloud Pasarela </a:t>
            </a:r>
            <a:r>
              <a:rPr lang="es-ES" dirty="0" err="1" smtClean="0"/>
              <a:t>Buzon</a:t>
            </a:r>
            <a:r>
              <a:rPr lang="es-ES" dirty="0" smtClean="0"/>
              <a:t>/POP/IMAP</a:t>
            </a:r>
            <a:endParaRPr lang="es-ES" dirty="0"/>
          </a:p>
        </p:txBody>
      </p:sp>
      <p:sp>
        <p:nvSpPr>
          <p:cNvPr id="24" name="23 Rectángulo redondeado"/>
          <p:cNvSpPr/>
          <p:nvPr/>
        </p:nvSpPr>
        <p:spPr>
          <a:xfrm>
            <a:off x="683568" y="1556792"/>
            <a:ext cx="2016224" cy="37444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VM 1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Nodo 1</a:t>
            </a:r>
            <a:endParaRPr lang="es-ES" dirty="0"/>
          </a:p>
        </p:txBody>
      </p:sp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4149080"/>
            <a:ext cx="720079" cy="720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25 Rectángulo redondeado"/>
          <p:cNvSpPr/>
          <p:nvPr/>
        </p:nvSpPr>
        <p:spPr>
          <a:xfrm>
            <a:off x="1691680" y="1772816"/>
            <a:ext cx="2016224" cy="37444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VM 2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Nodo 2</a:t>
            </a:r>
            <a:endParaRPr lang="es-ES" dirty="0"/>
          </a:p>
        </p:txBody>
      </p:sp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4149080"/>
            <a:ext cx="720079" cy="720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28 Disco magnético"/>
          <p:cNvSpPr/>
          <p:nvPr/>
        </p:nvSpPr>
        <p:spPr>
          <a:xfrm>
            <a:off x="1403648" y="5517232"/>
            <a:ext cx="1944216" cy="1296144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Almacenamiento</a:t>
            </a:r>
          </a:p>
          <a:p>
            <a:pPr algn="ctr"/>
            <a:r>
              <a:rPr lang="es-ES" dirty="0" smtClean="0"/>
              <a:t>Sede A</a:t>
            </a:r>
            <a:endParaRPr lang="es-ES" dirty="0"/>
          </a:p>
        </p:txBody>
      </p:sp>
      <p:cxnSp>
        <p:nvCxnSpPr>
          <p:cNvPr id="41" name="40 Conector recto"/>
          <p:cNvCxnSpPr/>
          <p:nvPr/>
        </p:nvCxnSpPr>
        <p:spPr>
          <a:xfrm>
            <a:off x="3923928" y="6165304"/>
            <a:ext cx="1662261" cy="0"/>
          </a:xfrm>
          <a:prstGeom prst="line">
            <a:avLst/>
          </a:prstGeom>
          <a:ln>
            <a:prstDash val="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2" name="41 CuadroTexto"/>
          <p:cNvSpPr txBox="1"/>
          <p:nvPr/>
        </p:nvSpPr>
        <p:spPr>
          <a:xfrm>
            <a:off x="4067944" y="5445224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Replicación remota</a:t>
            </a:r>
            <a:endParaRPr lang="es-ES" dirty="0"/>
          </a:p>
        </p:txBody>
      </p:sp>
      <p:sp>
        <p:nvSpPr>
          <p:cNvPr id="43" name="42 Cubo"/>
          <p:cNvSpPr/>
          <p:nvPr/>
        </p:nvSpPr>
        <p:spPr>
          <a:xfrm>
            <a:off x="971600" y="2708920"/>
            <a:ext cx="2592288" cy="72008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Balanceador  </a:t>
            </a:r>
            <a:r>
              <a:rPr lang="es-ES" dirty="0" err="1" smtClean="0"/>
              <a:t>vitual</a:t>
            </a:r>
            <a:endParaRPr lang="es-ES" dirty="0"/>
          </a:p>
        </p:txBody>
      </p:sp>
      <p:cxnSp>
        <p:nvCxnSpPr>
          <p:cNvPr id="47" name="46 Conector recto"/>
          <p:cNvCxnSpPr/>
          <p:nvPr/>
        </p:nvCxnSpPr>
        <p:spPr>
          <a:xfrm flipV="1">
            <a:off x="2555776" y="2204864"/>
            <a:ext cx="72008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772816"/>
            <a:ext cx="720079" cy="720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1844824"/>
            <a:ext cx="720079" cy="720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30 Rectángulo redondeado"/>
          <p:cNvSpPr/>
          <p:nvPr/>
        </p:nvSpPr>
        <p:spPr>
          <a:xfrm>
            <a:off x="5436096" y="1556792"/>
            <a:ext cx="2016224" cy="37444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VM 1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Nodo 1</a:t>
            </a:r>
            <a:endParaRPr lang="es-ES" dirty="0"/>
          </a:p>
        </p:txBody>
      </p:sp>
      <p:pic>
        <p:nvPicPr>
          <p:cNvPr id="3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4149080"/>
            <a:ext cx="720079" cy="720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32 Rectángulo redondeado"/>
          <p:cNvSpPr/>
          <p:nvPr/>
        </p:nvSpPr>
        <p:spPr>
          <a:xfrm>
            <a:off x="6444208" y="1772816"/>
            <a:ext cx="2016224" cy="37444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VM 2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Nodo 2</a:t>
            </a:r>
            <a:endParaRPr lang="es-ES" dirty="0"/>
          </a:p>
        </p:txBody>
      </p:sp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4149080"/>
            <a:ext cx="720079" cy="720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34 Disco magnético"/>
          <p:cNvSpPr/>
          <p:nvPr/>
        </p:nvSpPr>
        <p:spPr>
          <a:xfrm>
            <a:off x="6156176" y="5517232"/>
            <a:ext cx="1944216" cy="1296144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Almacenamiento</a:t>
            </a:r>
          </a:p>
          <a:p>
            <a:pPr algn="ctr"/>
            <a:r>
              <a:rPr lang="es-ES" dirty="0" smtClean="0"/>
              <a:t>B</a:t>
            </a:r>
            <a:endParaRPr lang="es-ES" dirty="0"/>
          </a:p>
        </p:txBody>
      </p:sp>
      <p:sp>
        <p:nvSpPr>
          <p:cNvPr id="45" name="44 Cubo"/>
          <p:cNvSpPr/>
          <p:nvPr/>
        </p:nvSpPr>
        <p:spPr>
          <a:xfrm>
            <a:off x="5724128" y="2708920"/>
            <a:ext cx="2592288" cy="72008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Balanceador  </a:t>
            </a:r>
            <a:r>
              <a:rPr lang="es-ES" dirty="0" err="1" smtClean="0"/>
              <a:t>vitual</a:t>
            </a:r>
            <a:endParaRPr lang="es-ES" dirty="0"/>
          </a:p>
        </p:txBody>
      </p:sp>
      <p:cxnSp>
        <p:nvCxnSpPr>
          <p:cNvPr id="46" name="45 Conector recto"/>
          <p:cNvCxnSpPr/>
          <p:nvPr/>
        </p:nvCxnSpPr>
        <p:spPr>
          <a:xfrm flipV="1">
            <a:off x="7308304" y="2204864"/>
            <a:ext cx="72008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1772816"/>
            <a:ext cx="720079" cy="720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1844824"/>
            <a:ext cx="720079" cy="720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53 CuadroTexto"/>
          <p:cNvSpPr txBox="1"/>
          <p:nvPr/>
        </p:nvSpPr>
        <p:spPr>
          <a:xfrm>
            <a:off x="7236296" y="2132856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VIP servicio LMTP/POP/IMAP</a:t>
            </a:r>
            <a:endParaRPr lang="es-ES" dirty="0"/>
          </a:p>
        </p:txBody>
      </p:sp>
      <p:sp>
        <p:nvSpPr>
          <p:cNvPr id="57" name="56 CuadroTexto"/>
          <p:cNvSpPr txBox="1"/>
          <p:nvPr/>
        </p:nvSpPr>
        <p:spPr>
          <a:xfrm>
            <a:off x="1115616" y="134076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VMs</a:t>
            </a:r>
            <a:r>
              <a:rPr lang="es-ES" dirty="0" smtClean="0"/>
              <a:t> MDA</a:t>
            </a:r>
            <a:endParaRPr lang="es-ES" dirty="0"/>
          </a:p>
        </p:txBody>
      </p:sp>
      <p:sp>
        <p:nvSpPr>
          <p:cNvPr id="59" name="58 CuadroTexto"/>
          <p:cNvSpPr txBox="1"/>
          <p:nvPr/>
        </p:nvSpPr>
        <p:spPr>
          <a:xfrm>
            <a:off x="6228184" y="1268760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VMs</a:t>
            </a:r>
            <a:r>
              <a:rPr lang="es-ES" dirty="0" smtClean="0"/>
              <a:t> MDA</a:t>
            </a:r>
            <a:endParaRPr lang="es-ES" dirty="0"/>
          </a:p>
        </p:txBody>
      </p:sp>
      <p:sp>
        <p:nvSpPr>
          <p:cNvPr id="36" name="35 CuadroTexto"/>
          <p:cNvSpPr txBox="1"/>
          <p:nvPr/>
        </p:nvSpPr>
        <p:spPr>
          <a:xfrm>
            <a:off x="2699792" y="1988840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VIP servicio LMTP/POP/IMAP</a:t>
            </a:r>
            <a:endParaRPr lang="es-ES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Diagrama Cloud Pasarela DNS Resolver</a:t>
            </a:r>
            <a:endParaRPr lang="es-ES" dirty="0"/>
          </a:p>
        </p:txBody>
      </p:sp>
      <p:sp>
        <p:nvSpPr>
          <p:cNvPr id="24" name="23 Rectángulo redondeado"/>
          <p:cNvSpPr/>
          <p:nvPr/>
        </p:nvSpPr>
        <p:spPr>
          <a:xfrm>
            <a:off x="683568" y="1556792"/>
            <a:ext cx="2016224" cy="37444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VM 1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Nodo 1</a:t>
            </a:r>
            <a:endParaRPr lang="es-ES" dirty="0"/>
          </a:p>
        </p:txBody>
      </p:sp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4149080"/>
            <a:ext cx="720079" cy="720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25 Rectángulo redondeado"/>
          <p:cNvSpPr/>
          <p:nvPr/>
        </p:nvSpPr>
        <p:spPr>
          <a:xfrm>
            <a:off x="1691680" y="1772816"/>
            <a:ext cx="2016224" cy="37444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VM 2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Nodo 2</a:t>
            </a:r>
            <a:endParaRPr lang="es-ES" dirty="0"/>
          </a:p>
        </p:txBody>
      </p:sp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4149080"/>
            <a:ext cx="720079" cy="720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28 Disco magnético"/>
          <p:cNvSpPr/>
          <p:nvPr/>
        </p:nvSpPr>
        <p:spPr>
          <a:xfrm>
            <a:off x="1403648" y="5517232"/>
            <a:ext cx="1944216" cy="1296144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Almacenamiento</a:t>
            </a:r>
          </a:p>
          <a:p>
            <a:pPr algn="ctr"/>
            <a:r>
              <a:rPr lang="es-ES" dirty="0" smtClean="0"/>
              <a:t>Sede A</a:t>
            </a:r>
            <a:endParaRPr lang="es-ES" dirty="0"/>
          </a:p>
        </p:txBody>
      </p:sp>
      <p:cxnSp>
        <p:nvCxnSpPr>
          <p:cNvPr id="41" name="40 Conector recto"/>
          <p:cNvCxnSpPr/>
          <p:nvPr/>
        </p:nvCxnSpPr>
        <p:spPr>
          <a:xfrm>
            <a:off x="3923928" y="6165304"/>
            <a:ext cx="1662261" cy="0"/>
          </a:xfrm>
          <a:prstGeom prst="line">
            <a:avLst/>
          </a:prstGeom>
          <a:ln>
            <a:prstDash val="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2" name="41 CuadroTexto"/>
          <p:cNvSpPr txBox="1"/>
          <p:nvPr/>
        </p:nvSpPr>
        <p:spPr>
          <a:xfrm>
            <a:off x="4067944" y="5445224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Replicación remota</a:t>
            </a:r>
            <a:endParaRPr lang="es-ES" dirty="0"/>
          </a:p>
        </p:txBody>
      </p:sp>
      <p:sp>
        <p:nvSpPr>
          <p:cNvPr id="43" name="42 Cubo"/>
          <p:cNvSpPr/>
          <p:nvPr/>
        </p:nvSpPr>
        <p:spPr>
          <a:xfrm>
            <a:off x="971600" y="2708920"/>
            <a:ext cx="2592288" cy="72008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Balanceador  </a:t>
            </a:r>
            <a:r>
              <a:rPr lang="es-ES" dirty="0" err="1" smtClean="0"/>
              <a:t>vitual</a:t>
            </a:r>
            <a:endParaRPr lang="es-ES" dirty="0"/>
          </a:p>
        </p:txBody>
      </p:sp>
      <p:sp>
        <p:nvSpPr>
          <p:cNvPr id="44" name="43 CuadroTexto"/>
          <p:cNvSpPr txBox="1"/>
          <p:nvPr/>
        </p:nvSpPr>
        <p:spPr>
          <a:xfrm>
            <a:off x="2555776" y="2278613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VIP servicio DNS</a:t>
            </a:r>
            <a:endParaRPr lang="es-ES" dirty="0"/>
          </a:p>
        </p:txBody>
      </p:sp>
      <p:cxnSp>
        <p:nvCxnSpPr>
          <p:cNvPr id="47" name="46 Conector recto"/>
          <p:cNvCxnSpPr/>
          <p:nvPr/>
        </p:nvCxnSpPr>
        <p:spPr>
          <a:xfrm flipV="1">
            <a:off x="2555776" y="2204864"/>
            <a:ext cx="72008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772816"/>
            <a:ext cx="720079" cy="720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1844824"/>
            <a:ext cx="720079" cy="720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30 Rectángulo redondeado"/>
          <p:cNvSpPr/>
          <p:nvPr/>
        </p:nvSpPr>
        <p:spPr>
          <a:xfrm>
            <a:off x="5436096" y="1556792"/>
            <a:ext cx="2016224" cy="37444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VM 1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Nodo 1</a:t>
            </a:r>
            <a:endParaRPr lang="es-ES" dirty="0"/>
          </a:p>
        </p:txBody>
      </p:sp>
      <p:pic>
        <p:nvPicPr>
          <p:cNvPr id="3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4149080"/>
            <a:ext cx="720079" cy="720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32 Rectángulo redondeado"/>
          <p:cNvSpPr/>
          <p:nvPr/>
        </p:nvSpPr>
        <p:spPr>
          <a:xfrm>
            <a:off x="6444208" y="1772816"/>
            <a:ext cx="2016224" cy="37444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VM 2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Nodo 2</a:t>
            </a:r>
            <a:endParaRPr lang="es-ES" dirty="0"/>
          </a:p>
        </p:txBody>
      </p:sp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4149080"/>
            <a:ext cx="720079" cy="720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34 Disco magnético"/>
          <p:cNvSpPr/>
          <p:nvPr/>
        </p:nvSpPr>
        <p:spPr>
          <a:xfrm>
            <a:off x="6156176" y="5517232"/>
            <a:ext cx="1944216" cy="1296144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Almacenamiento</a:t>
            </a:r>
          </a:p>
          <a:p>
            <a:pPr algn="ctr"/>
            <a:r>
              <a:rPr lang="es-ES" dirty="0" smtClean="0"/>
              <a:t>B</a:t>
            </a:r>
            <a:endParaRPr lang="es-ES" dirty="0"/>
          </a:p>
        </p:txBody>
      </p:sp>
      <p:sp>
        <p:nvSpPr>
          <p:cNvPr id="45" name="44 Cubo"/>
          <p:cNvSpPr/>
          <p:nvPr/>
        </p:nvSpPr>
        <p:spPr>
          <a:xfrm>
            <a:off x="5724128" y="2708920"/>
            <a:ext cx="2592288" cy="72008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Balanceador  </a:t>
            </a:r>
            <a:r>
              <a:rPr lang="es-ES" dirty="0" err="1" smtClean="0"/>
              <a:t>vitual</a:t>
            </a:r>
            <a:endParaRPr lang="es-ES" dirty="0"/>
          </a:p>
        </p:txBody>
      </p:sp>
      <p:cxnSp>
        <p:nvCxnSpPr>
          <p:cNvPr id="46" name="45 Conector recto"/>
          <p:cNvCxnSpPr/>
          <p:nvPr/>
        </p:nvCxnSpPr>
        <p:spPr>
          <a:xfrm flipV="1">
            <a:off x="7308304" y="2204864"/>
            <a:ext cx="72008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1772816"/>
            <a:ext cx="720079" cy="720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1844824"/>
            <a:ext cx="720079" cy="720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53 CuadroTexto"/>
          <p:cNvSpPr txBox="1"/>
          <p:nvPr/>
        </p:nvSpPr>
        <p:spPr>
          <a:xfrm>
            <a:off x="7236296" y="233958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VIP servicio DNS</a:t>
            </a:r>
            <a:endParaRPr lang="es-ES" dirty="0"/>
          </a:p>
        </p:txBody>
      </p:sp>
      <p:sp>
        <p:nvSpPr>
          <p:cNvPr id="57" name="56 CuadroTexto"/>
          <p:cNvSpPr txBox="1"/>
          <p:nvPr/>
        </p:nvSpPr>
        <p:spPr>
          <a:xfrm>
            <a:off x="1115616" y="134076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VMs</a:t>
            </a:r>
            <a:r>
              <a:rPr lang="es-ES" dirty="0" smtClean="0"/>
              <a:t> SMTP</a:t>
            </a:r>
            <a:endParaRPr lang="es-ES" dirty="0"/>
          </a:p>
        </p:txBody>
      </p:sp>
      <p:sp>
        <p:nvSpPr>
          <p:cNvPr id="59" name="58 CuadroTexto"/>
          <p:cNvSpPr txBox="1"/>
          <p:nvPr/>
        </p:nvSpPr>
        <p:spPr>
          <a:xfrm>
            <a:off x="6228184" y="1268760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VMs</a:t>
            </a:r>
            <a:r>
              <a:rPr lang="es-ES" dirty="0" smtClean="0"/>
              <a:t> SMTP</a:t>
            </a:r>
            <a:endParaRPr lang="es-ES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Diagrama Cloud Directorio</a:t>
            </a:r>
            <a:endParaRPr lang="es-ES" dirty="0"/>
          </a:p>
        </p:txBody>
      </p:sp>
      <p:sp>
        <p:nvSpPr>
          <p:cNvPr id="24" name="23 Rectángulo redondeado"/>
          <p:cNvSpPr/>
          <p:nvPr/>
        </p:nvSpPr>
        <p:spPr>
          <a:xfrm>
            <a:off x="683568" y="1556792"/>
            <a:ext cx="2016224" cy="37444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VM 1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Nodo 1</a:t>
            </a:r>
            <a:endParaRPr lang="es-ES" dirty="0"/>
          </a:p>
        </p:txBody>
      </p:sp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4149080"/>
            <a:ext cx="720079" cy="720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25 Rectángulo redondeado"/>
          <p:cNvSpPr/>
          <p:nvPr/>
        </p:nvSpPr>
        <p:spPr>
          <a:xfrm>
            <a:off x="1691680" y="1772816"/>
            <a:ext cx="2016224" cy="37444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VM 2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Nodo 2</a:t>
            </a:r>
            <a:endParaRPr lang="es-ES" dirty="0"/>
          </a:p>
        </p:txBody>
      </p:sp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4149080"/>
            <a:ext cx="720079" cy="720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28 Disco magnético"/>
          <p:cNvSpPr/>
          <p:nvPr/>
        </p:nvSpPr>
        <p:spPr>
          <a:xfrm>
            <a:off x="1403648" y="5517232"/>
            <a:ext cx="1944216" cy="1296144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Almacenamiento</a:t>
            </a:r>
          </a:p>
          <a:p>
            <a:pPr algn="ctr"/>
            <a:r>
              <a:rPr lang="es-ES" dirty="0" smtClean="0"/>
              <a:t>Sede A</a:t>
            </a:r>
            <a:endParaRPr lang="es-ES" dirty="0"/>
          </a:p>
        </p:txBody>
      </p:sp>
      <p:cxnSp>
        <p:nvCxnSpPr>
          <p:cNvPr id="41" name="40 Conector recto"/>
          <p:cNvCxnSpPr/>
          <p:nvPr/>
        </p:nvCxnSpPr>
        <p:spPr>
          <a:xfrm>
            <a:off x="3923928" y="6165304"/>
            <a:ext cx="1662261" cy="0"/>
          </a:xfrm>
          <a:prstGeom prst="line">
            <a:avLst/>
          </a:prstGeom>
          <a:ln>
            <a:prstDash val="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2" name="41 CuadroTexto"/>
          <p:cNvSpPr txBox="1"/>
          <p:nvPr/>
        </p:nvSpPr>
        <p:spPr>
          <a:xfrm>
            <a:off x="4067944" y="5445224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Replicación remota</a:t>
            </a:r>
            <a:endParaRPr lang="es-ES" dirty="0"/>
          </a:p>
        </p:txBody>
      </p:sp>
      <p:sp>
        <p:nvSpPr>
          <p:cNvPr id="43" name="42 Cubo"/>
          <p:cNvSpPr/>
          <p:nvPr/>
        </p:nvSpPr>
        <p:spPr>
          <a:xfrm>
            <a:off x="971600" y="2708920"/>
            <a:ext cx="2592288" cy="72008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Balanceador  </a:t>
            </a:r>
            <a:r>
              <a:rPr lang="es-ES" dirty="0" err="1" smtClean="0"/>
              <a:t>vitual</a:t>
            </a:r>
            <a:endParaRPr lang="es-ES" dirty="0"/>
          </a:p>
        </p:txBody>
      </p:sp>
      <p:sp>
        <p:nvSpPr>
          <p:cNvPr id="44" name="43 CuadroTexto"/>
          <p:cNvSpPr txBox="1"/>
          <p:nvPr/>
        </p:nvSpPr>
        <p:spPr>
          <a:xfrm>
            <a:off x="2555776" y="2278613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VIP servicio Directorio</a:t>
            </a:r>
            <a:endParaRPr lang="es-ES" dirty="0"/>
          </a:p>
        </p:txBody>
      </p:sp>
      <p:cxnSp>
        <p:nvCxnSpPr>
          <p:cNvPr id="47" name="46 Conector recto"/>
          <p:cNvCxnSpPr/>
          <p:nvPr/>
        </p:nvCxnSpPr>
        <p:spPr>
          <a:xfrm flipV="1">
            <a:off x="2555776" y="2204864"/>
            <a:ext cx="72008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772816"/>
            <a:ext cx="720079" cy="720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1844824"/>
            <a:ext cx="720079" cy="720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30 Rectángulo redondeado"/>
          <p:cNvSpPr/>
          <p:nvPr/>
        </p:nvSpPr>
        <p:spPr>
          <a:xfrm>
            <a:off x="5436096" y="1556792"/>
            <a:ext cx="2016224" cy="37444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VM 1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Nodo 1</a:t>
            </a:r>
            <a:endParaRPr lang="es-ES" dirty="0"/>
          </a:p>
        </p:txBody>
      </p:sp>
      <p:pic>
        <p:nvPicPr>
          <p:cNvPr id="3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4149080"/>
            <a:ext cx="720079" cy="720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32 Rectángulo redondeado"/>
          <p:cNvSpPr/>
          <p:nvPr/>
        </p:nvSpPr>
        <p:spPr>
          <a:xfrm>
            <a:off x="6444208" y="1772816"/>
            <a:ext cx="2016224" cy="37444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VM 2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Nodo 2</a:t>
            </a:r>
            <a:endParaRPr lang="es-ES" dirty="0"/>
          </a:p>
        </p:txBody>
      </p:sp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4149080"/>
            <a:ext cx="720079" cy="720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34 Disco magnético"/>
          <p:cNvSpPr/>
          <p:nvPr/>
        </p:nvSpPr>
        <p:spPr>
          <a:xfrm>
            <a:off x="6156176" y="5517232"/>
            <a:ext cx="1944216" cy="1296144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Almacenamiento</a:t>
            </a:r>
          </a:p>
          <a:p>
            <a:pPr algn="ctr"/>
            <a:r>
              <a:rPr lang="es-ES" dirty="0" smtClean="0"/>
              <a:t>Sede B</a:t>
            </a:r>
            <a:endParaRPr lang="es-ES" dirty="0"/>
          </a:p>
        </p:txBody>
      </p:sp>
      <p:sp>
        <p:nvSpPr>
          <p:cNvPr id="45" name="44 Cubo"/>
          <p:cNvSpPr/>
          <p:nvPr/>
        </p:nvSpPr>
        <p:spPr>
          <a:xfrm>
            <a:off x="5724128" y="2708920"/>
            <a:ext cx="2592288" cy="72008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Balanceador  </a:t>
            </a:r>
            <a:r>
              <a:rPr lang="es-ES" dirty="0" err="1" smtClean="0"/>
              <a:t>vitual</a:t>
            </a:r>
            <a:endParaRPr lang="es-ES" dirty="0"/>
          </a:p>
        </p:txBody>
      </p:sp>
      <p:cxnSp>
        <p:nvCxnSpPr>
          <p:cNvPr id="46" name="45 Conector recto"/>
          <p:cNvCxnSpPr/>
          <p:nvPr/>
        </p:nvCxnSpPr>
        <p:spPr>
          <a:xfrm flipV="1">
            <a:off x="7308304" y="2204864"/>
            <a:ext cx="72008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1772816"/>
            <a:ext cx="720079" cy="720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1844824"/>
            <a:ext cx="720079" cy="720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53 CuadroTexto"/>
          <p:cNvSpPr txBox="1"/>
          <p:nvPr/>
        </p:nvSpPr>
        <p:spPr>
          <a:xfrm>
            <a:off x="7020272" y="233958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VIP servicio Directorio</a:t>
            </a:r>
            <a:endParaRPr lang="es-ES" dirty="0"/>
          </a:p>
        </p:txBody>
      </p:sp>
      <p:sp>
        <p:nvSpPr>
          <p:cNvPr id="57" name="56 CuadroTexto"/>
          <p:cNvSpPr txBox="1"/>
          <p:nvPr/>
        </p:nvSpPr>
        <p:spPr>
          <a:xfrm>
            <a:off x="467544" y="1196752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VMs</a:t>
            </a:r>
            <a:r>
              <a:rPr lang="es-ES" dirty="0" smtClean="0"/>
              <a:t> SMTP/MDA/Buzones/POP/IMAP</a:t>
            </a:r>
            <a:endParaRPr lang="es-ES" dirty="0"/>
          </a:p>
        </p:txBody>
      </p:sp>
      <p:sp>
        <p:nvSpPr>
          <p:cNvPr id="36" name="35 CuadroTexto"/>
          <p:cNvSpPr txBox="1"/>
          <p:nvPr/>
        </p:nvSpPr>
        <p:spPr>
          <a:xfrm>
            <a:off x="5076056" y="1196752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VMs</a:t>
            </a:r>
            <a:r>
              <a:rPr lang="es-ES" dirty="0" smtClean="0"/>
              <a:t> SMTP/MDA/Buzones/POP/IMAP</a:t>
            </a:r>
            <a:endParaRPr lang="es-ES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Diagrama Cloud HTTP</a:t>
            </a:r>
            <a:endParaRPr lang="es-ES" dirty="0"/>
          </a:p>
        </p:txBody>
      </p:sp>
      <p:sp>
        <p:nvSpPr>
          <p:cNvPr id="24" name="23 Rectángulo redondeado"/>
          <p:cNvSpPr/>
          <p:nvPr/>
        </p:nvSpPr>
        <p:spPr>
          <a:xfrm>
            <a:off x="683568" y="3429000"/>
            <a:ext cx="2016224" cy="18722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VM 1</a:t>
            </a:r>
          </a:p>
          <a:p>
            <a:endParaRPr lang="es-ES" dirty="0" smtClean="0"/>
          </a:p>
          <a:p>
            <a:r>
              <a:rPr lang="es-ES" dirty="0" smtClean="0"/>
              <a:t>Nodo 1</a:t>
            </a:r>
            <a:endParaRPr lang="es-ES" dirty="0"/>
          </a:p>
        </p:txBody>
      </p:sp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3" y="3501009"/>
            <a:ext cx="720079" cy="720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25 Rectángulo redondeado"/>
          <p:cNvSpPr/>
          <p:nvPr/>
        </p:nvSpPr>
        <p:spPr>
          <a:xfrm>
            <a:off x="1691680" y="3645024"/>
            <a:ext cx="2016224" cy="18722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VM 2</a:t>
            </a:r>
          </a:p>
          <a:p>
            <a:endParaRPr lang="es-ES" dirty="0" smtClean="0"/>
          </a:p>
          <a:p>
            <a:r>
              <a:rPr lang="es-ES" dirty="0" smtClean="0"/>
              <a:t>Nodo 2</a:t>
            </a:r>
            <a:endParaRPr lang="es-ES" dirty="0"/>
          </a:p>
        </p:txBody>
      </p:sp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3861048"/>
            <a:ext cx="720079" cy="720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28 Disco magnético"/>
          <p:cNvSpPr/>
          <p:nvPr/>
        </p:nvSpPr>
        <p:spPr>
          <a:xfrm>
            <a:off x="1403648" y="5517232"/>
            <a:ext cx="1944216" cy="1296144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Almacenamiento</a:t>
            </a:r>
            <a:endParaRPr lang="es-ES" dirty="0"/>
          </a:p>
        </p:txBody>
      </p:sp>
      <p:sp>
        <p:nvSpPr>
          <p:cNvPr id="36" name="35 Disco magnético"/>
          <p:cNvSpPr/>
          <p:nvPr/>
        </p:nvSpPr>
        <p:spPr>
          <a:xfrm>
            <a:off x="5796136" y="5517232"/>
            <a:ext cx="1944216" cy="1296144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Almacenamiento</a:t>
            </a:r>
            <a:endParaRPr lang="es-ES" dirty="0"/>
          </a:p>
        </p:txBody>
      </p:sp>
      <p:sp>
        <p:nvSpPr>
          <p:cNvPr id="37" name="36 Rectángulo redondeado"/>
          <p:cNvSpPr/>
          <p:nvPr/>
        </p:nvSpPr>
        <p:spPr>
          <a:xfrm>
            <a:off x="5364088" y="3429000"/>
            <a:ext cx="2016224" cy="18722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VM 1</a:t>
            </a:r>
          </a:p>
          <a:p>
            <a:endParaRPr lang="es-ES" dirty="0" smtClean="0"/>
          </a:p>
          <a:p>
            <a:r>
              <a:rPr lang="es-ES" dirty="0" smtClean="0"/>
              <a:t>Nodo 1</a:t>
            </a:r>
            <a:endParaRPr lang="es-ES" dirty="0"/>
          </a:p>
        </p:txBody>
      </p:sp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3" y="3501009"/>
            <a:ext cx="720079" cy="720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38 Rectángulo redondeado"/>
          <p:cNvSpPr/>
          <p:nvPr/>
        </p:nvSpPr>
        <p:spPr>
          <a:xfrm>
            <a:off x="6372200" y="3645024"/>
            <a:ext cx="2016224" cy="18722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VM 2</a:t>
            </a:r>
          </a:p>
          <a:p>
            <a:endParaRPr lang="es-ES" dirty="0" smtClean="0"/>
          </a:p>
          <a:p>
            <a:r>
              <a:rPr lang="es-ES" dirty="0" smtClean="0"/>
              <a:t>Nodo 2</a:t>
            </a:r>
            <a:endParaRPr lang="es-ES" dirty="0"/>
          </a:p>
        </p:txBody>
      </p:sp>
      <p:pic>
        <p:nvPicPr>
          <p:cNvPr id="4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3861048"/>
            <a:ext cx="720079" cy="720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1" name="40 Conector recto"/>
          <p:cNvCxnSpPr/>
          <p:nvPr/>
        </p:nvCxnSpPr>
        <p:spPr>
          <a:xfrm>
            <a:off x="3923928" y="6165304"/>
            <a:ext cx="1662261" cy="0"/>
          </a:xfrm>
          <a:prstGeom prst="line">
            <a:avLst/>
          </a:prstGeom>
          <a:ln>
            <a:prstDash val="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2" name="41 CuadroTexto"/>
          <p:cNvSpPr txBox="1"/>
          <p:nvPr/>
        </p:nvSpPr>
        <p:spPr>
          <a:xfrm>
            <a:off x="4067944" y="5445224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Replicación remota</a:t>
            </a:r>
            <a:endParaRPr lang="es-ES" dirty="0"/>
          </a:p>
        </p:txBody>
      </p:sp>
      <p:sp>
        <p:nvSpPr>
          <p:cNvPr id="43" name="42 Cubo"/>
          <p:cNvSpPr/>
          <p:nvPr/>
        </p:nvSpPr>
        <p:spPr>
          <a:xfrm>
            <a:off x="971600" y="2708920"/>
            <a:ext cx="2592288" cy="72008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Balanceador  </a:t>
            </a:r>
            <a:r>
              <a:rPr lang="es-ES" dirty="0" err="1" smtClean="0"/>
              <a:t>vitual</a:t>
            </a:r>
            <a:endParaRPr lang="es-ES" dirty="0"/>
          </a:p>
        </p:txBody>
      </p:sp>
      <p:sp>
        <p:nvSpPr>
          <p:cNvPr id="44" name="43 CuadroTexto"/>
          <p:cNvSpPr txBox="1"/>
          <p:nvPr/>
        </p:nvSpPr>
        <p:spPr>
          <a:xfrm>
            <a:off x="2555776" y="2134597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VIP servicio HTTP anunciada con prioridad 10</a:t>
            </a:r>
            <a:endParaRPr lang="es-ES" dirty="0"/>
          </a:p>
        </p:txBody>
      </p:sp>
      <p:cxnSp>
        <p:nvCxnSpPr>
          <p:cNvPr id="47" name="46 Conector recto"/>
          <p:cNvCxnSpPr>
            <a:endCxn id="49" idx="3"/>
          </p:cNvCxnSpPr>
          <p:nvPr/>
        </p:nvCxnSpPr>
        <p:spPr>
          <a:xfrm flipV="1">
            <a:off x="2555776" y="2204864"/>
            <a:ext cx="72008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48 Cilindro"/>
          <p:cNvSpPr/>
          <p:nvPr/>
        </p:nvSpPr>
        <p:spPr>
          <a:xfrm>
            <a:off x="1979712" y="1556792"/>
            <a:ext cx="1296144" cy="64807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Router</a:t>
            </a:r>
            <a:r>
              <a:rPr lang="es-ES" dirty="0" smtClean="0"/>
              <a:t> sede A</a:t>
            </a:r>
            <a:endParaRPr lang="es-ES" dirty="0"/>
          </a:p>
        </p:txBody>
      </p:sp>
      <p:sp>
        <p:nvSpPr>
          <p:cNvPr id="50" name="49 Cilindro"/>
          <p:cNvSpPr/>
          <p:nvPr/>
        </p:nvSpPr>
        <p:spPr>
          <a:xfrm>
            <a:off x="6444208" y="1556792"/>
            <a:ext cx="1296144" cy="64807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Router</a:t>
            </a:r>
            <a:r>
              <a:rPr lang="es-ES" dirty="0" smtClean="0"/>
              <a:t> sede B</a:t>
            </a:r>
            <a:endParaRPr lang="es-ES" dirty="0"/>
          </a:p>
        </p:txBody>
      </p:sp>
      <p:cxnSp>
        <p:nvCxnSpPr>
          <p:cNvPr id="52" name="51 Conector recto"/>
          <p:cNvCxnSpPr/>
          <p:nvPr/>
        </p:nvCxnSpPr>
        <p:spPr>
          <a:xfrm flipV="1">
            <a:off x="7164288" y="2204864"/>
            <a:ext cx="72008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Nube"/>
          <p:cNvSpPr/>
          <p:nvPr/>
        </p:nvSpPr>
        <p:spPr>
          <a:xfrm>
            <a:off x="3563888" y="836712"/>
            <a:ext cx="2808312" cy="57606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Usuario o pasarela externa</a:t>
            </a:r>
            <a:endParaRPr lang="es-ES" dirty="0"/>
          </a:p>
        </p:txBody>
      </p:sp>
      <p:sp>
        <p:nvSpPr>
          <p:cNvPr id="56" name="55 Cubo"/>
          <p:cNvSpPr/>
          <p:nvPr/>
        </p:nvSpPr>
        <p:spPr>
          <a:xfrm>
            <a:off x="5580112" y="2708920"/>
            <a:ext cx="2592288" cy="72008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Balanceador  </a:t>
            </a:r>
            <a:r>
              <a:rPr lang="es-ES" dirty="0" err="1" smtClean="0"/>
              <a:t>vitual</a:t>
            </a:r>
            <a:endParaRPr lang="es-ES" dirty="0"/>
          </a:p>
        </p:txBody>
      </p:sp>
      <p:sp>
        <p:nvSpPr>
          <p:cNvPr id="53" name="52 CuadroTexto"/>
          <p:cNvSpPr txBox="1"/>
          <p:nvPr/>
        </p:nvSpPr>
        <p:spPr>
          <a:xfrm>
            <a:off x="5364088" y="2134597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VIP servicio HTTP anunciada con prioridad 20</a:t>
            </a:r>
            <a:endParaRPr lang="es-ES" dirty="0"/>
          </a:p>
        </p:txBody>
      </p:sp>
      <p:cxnSp>
        <p:nvCxnSpPr>
          <p:cNvPr id="58" name="57 Conector recto"/>
          <p:cNvCxnSpPr/>
          <p:nvPr/>
        </p:nvCxnSpPr>
        <p:spPr>
          <a:xfrm flipV="1">
            <a:off x="3275856" y="1412776"/>
            <a:ext cx="792088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59 Conector recto"/>
          <p:cNvCxnSpPr/>
          <p:nvPr/>
        </p:nvCxnSpPr>
        <p:spPr>
          <a:xfrm flipH="1" flipV="1">
            <a:off x="6084168" y="1196752"/>
            <a:ext cx="648072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Diagrama Cloud Servidor Aplicaciones</a:t>
            </a:r>
            <a:endParaRPr lang="es-ES" dirty="0"/>
          </a:p>
        </p:txBody>
      </p:sp>
      <p:sp>
        <p:nvSpPr>
          <p:cNvPr id="24" name="23 Rectángulo redondeado"/>
          <p:cNvSpPr/>
          <p:nvPr/>
        </p:nvSpPr>
        <p:spPr>
          <a:xfrm>
            <a:off x="683568" y="1556792"/>
            <a:ext cx="2016224" cy="37444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VM 1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Nodo 1</a:t>
            </a:r>
            <a:endParaRPr lang="es-ES" dirty="0"/>
          </a:p>
        </p:txBody>
      </p:sp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4149080"/>
            <a:ext cx="720079" cy="720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25 Rectángulo redondeado"/>
          <p:cNvSpPr/>
          <p:nvPr/>
        </p:nvSpPr>
        <p:spPr>
          <a:xfrm>
            <a:off x="1691680" y="1772816"/>
            <a:ext cx="2016224" cy="37444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VM 2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Nodo 2</a:t>
            </a:r>
            <a:endParaRPr lang="es-ES" dirty="0"/>
          </a:p>
        </p:txBody>
      </p:sp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4149080"/>
            <a:ext cx="720079" cy="720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28 Disco magnético"/>
          <p:cNvSpPr/>
          <p:nvPr/>
        </p:nvSpPr>
        <p:spPr>
          <a:xfrm>
            <a:off x="1403648" y="5517232"/>
            <a:ext cx="1944216" cy="1296144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Almacenamiento</a:t>
            </a:r>
          </a:p>
          <a:p>
            <a:pPr algn="ctr"/>
            <a:r>
              <a:rPr lang="es-ES" dirty="0" smtClean="0"/>
              <a:t>Sede A</a:t>
            </a:r>
            <a:endParaRPr lang="es-ES" dirty="0"/>
          </a:p>
        </p:txBody>
      </p:sp>
      <p:cxnSp>
        <p:nvCxnSpPr>
          <p:cNvPr id="41" name="40 Conector recto"/>
          <p:cNvCxnSpPr/>
          <p:nvPr/>
        </p:nvCxnSpPr>
        <p:spPr>
          <a:xfrm>
            <a:off x="3923928" y="6165304"/>
            <a:ext cx="1662261" cy="0"/>
          </a:xfrm>
          <a:prstGeom prst="line">
            <a:avLst/>
          </a:prstGeom>
          <a:ln>
            <a:prstDash val="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2" name="41 CuadroTexto"/>
          <p:cNvSpPr txBox="1"/>
          <p:nvPr/>
        </p:nvSpPr>
        <p:spPr>
          <a:xfrm>
            <a:off x="4067944" y="5445224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Replicación remota</a:t>
            </a:r>
            <a:endParaRPr lang="es-ES" dirty="0"/>
          </a:p>
        </p:txBody>
      </p:sp>
      <p:sp>
        <p:nvSpPr>
          <p:cNvPr id="43" name="42 Cubo"/>
          <p:cNvSpPr/>
          <p:nvPr/>
        </p:nvSpPr>
        <p:spPr>
          <a:xfrm>
            <a:off x="971600" y="2708920"/>
            <a:ext cx="2592288" cy="72008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Balanceador  </a:t>
            </a:r>
            <a:r>
              <a:rPr lang="es-ES" dirty="0" err="1" smtClean="0"/>
              <a:t>vitual</a:t>
            </a:r>
            <a:endParaRPr lang="es-ES" dirty="0"/>
          </a:p>
        </p:txBody>
      </p:sp>
      <p:sp>
        <p:nvSpPr>
          <p:cNvPr id="44" name="43 CuadroTexto"/>
          <p:cNvSpPr txBox="1"/>
          <p:nvPr/>
        </p:nvSpPr>
        <p:spPr>
          <a:xfrm>
            <a:off x="2555776" y="2278613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VIP servicio HTTP AS</a:t>
            </a:r>
            <a:endParaRPr lang="es-ES" dirty="0"/>
          </a:p>
        </p:txBody>
      </p:sp>
      <p:cxnSp>
        <p:nvCxnSpPr>
          <p:cNvPr id="47" name="46 Conector recto"/>
          <p:cNvCxnSpPr/>
          <p:nvPr/>
        </p:nvCxnSpPr>
        <p:spPr>
          <a:xfrm flipV="1">
            <a:off x="2555776" y="2204864"/>
            <a:ext cx="72008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772816"/>
            <a:ext cx="720079" cy="720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1844824"/>
            <a:ext cx="720079" cy="720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30 Rectángulo redondeado"/>
          <p:cNvSpPr/>
          <p:nvPr/>
        </p:nvSpPr>
        <p:spPr>
          <a:xfrm>
            <a:off x="5436096" y="1556792"/>
            <a:ext cx="2016224" cy="37444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VM 1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Nodo 1</a:t>
            </a:r>
            <a:endParaRPr lang="es-ES" dirty="0"/>
          </a:p>
        </p:txBody>
      </p:sp>
      <p:pic>
        <p:nvPicPr>
          <p:cNvPr id="3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4149080"/>
            <a:ext cx="720079" cy="720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32 Rectángulo redondeado"/>
          <p:cNvSpPr/>
          <p:nvPr/>
        </p:nvSpPr>
        <p:spPr>
          <a:xfrm>
            <a:off x="6444208" y="1772816"/>
            <a:ext cx="2016224" cy="37444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VM 2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Nodo 2</a:t>
            </a:r>
            <a:endParaRPr lang="es-ES" dirty="0"/>
          </a:p>
        </p:txBody>
      </p:sp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4149080"/>
            <a:ext cx="720079" cy="720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34 Disco magnético"/>
          <p:cNvSpPr/>
          <p:nvPr/>
        </p:nvSpPr>
        <p:spPr>
          <a:xfrm>
            <a:off x="6156176" y="5517232"/>
            <a:ext cx="1944216" cy="1296144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Almacenamiento</a:t>
            </a:r>
          </a:p>
          <a:p>
            <a:pPr algn="ctr"/>
            <a:r>
              <a:rPr lang="es-ES" dirty="0" smtClean="0"/>
              <a:t>Sede B</a:t>
            </a:r>
            <a:endParaRPr lang="es-ES" dirty="0"/>
          </a:p>
        </p:txBody>
      </p:sp>
      <p:sp>
        <p:nvSpPr>
          <p:cNvPr id="45" name="44 Cubo"/>
          <p:cNvSpPr/>
          <p:nvPr/>
        </p:nvSpPr>
        <p:spPr>
          <a:xfrm>
            <a:off x="5724128" y="2708920"/>
            <a:ext cx="2592288" cy="72008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Balanceador  </a:t>
            </a:r>
            <a:r>
              <a:rPr lang="es-ES" dirty="0" err="1" smtClean="0"/>
              <a:t>vitual</a:t>
            </a:r>
            <a:endParaRPr lang="es-ES" dirty="0"/>
          </a:p>
        </p:txBody>
      </p:sp>
      <p:cxnSp>
        <p:nvCxnSpPr>
          <p:cNvPr id="46" name="45 Conector recto"/>
          <p:cNvCxnSpPr/>
          <p:nvPr/>
        </p:nvCxnSpPr>
        <p:spPr>
          <a:xfrm flipV="1">
            <a:off x="7308304" y="2204864"/>
            <a:ext cx="72008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1772816"/>
            <a:ext cx="720079" cy="720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1844824"/>
            <a:ext cx="720079" cy="720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53 CuadroTexto"/>
          <p:cNvSpPr txBox="1"/>
          <p:nvPr/>
        </p:nvSpPr>
        <p:spPr>
          <a:xfrm>
            <a:off x="7236296" y="233958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VIP servicio HTTP AS</a:t>
            </a:r>
            <a:endParaRPr lang="es-ES" dirty="0"/>
          </a:p>
        </p:txBody>
      </p:sp>
      <p:sp>
        <p:nvSpPr>
          <p:cNvPr id="57" name="56 CuadroTexto"/>
          <p:cNvSpPr txBox="1"/>
          <p:nvPr/>
        </p:nvSpPr>
        <p:spPr>
          <a:xfrm>
            <a:off x="1115616" y="134076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VMs</a:t>
            </a:r>
            <a:r>
              <a:rPr lang="es-ES" dirty="0" smtClean="0"/>
              <a:t> HTTP</a:t>
            </a:r>
            <a:endParaRPr lang="es-ES" dirty="0"/>
          </a:p>
        </p:txBody>
      </p:sp>
      <p:sp>
        <p:nvSpPr>
          <p:cNvPr id="59" name="58 CuadroTexto"/>
          <p:cNvSpPr txBox="1"/>
          <p:nvPr/>
        </p:nvSpPr>
        <p:spPr>
          <a:xfrm>
            <a:off x="6228184" y="1268760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VMs</a:t>
            </a:r>
            <a:r>
              <a:rPr lang="es-ES" dirty="0" smtClean="0"/>
              <a:t> HTTP</a:t>
            </a:r>
            <a:endParaRPr lang="es-ES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Diagrama Cloud Directorio</a:t>
            </a:r>
            <a:endParaRPr lang="es-ES" dirty="0"/>
          </a:p>
        </p:txBody>
      </p:sp>
      <p:sp>
        <p:nvSpPr>
          <p:cNvPr id="24" name="23 Rectángulo redondeado"/>
          <p:cNvSpPr/>
          <p:nvPr/>
        </p:nvSpPr>
        <p:spPr>
          <a:xfrm>
            <a:off x="683568" y="1556792"/>
            <a:ext cx="2016224" cy="37444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VM 1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Nodo 1</a:t>
            </a:r>
            <a:endParaRPr lang="es-ES" dirty="0"/>
          </a:p>
        </p:txBody>
      </p:sp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4149080"/>
            <a:ext cx="720079" cy="720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25 Rectángulo redondeado"/>
          <p:cNvSpPr/>
          <p:nvPr/>
        </p:nvSpPr>
        <p:spPr>
          <a:xfrm>
            <a:off x="1691680" y="1772816"/>
            <a:ext cx="2016224" cy="37444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VM 2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Nodo 2</a:t>
            </a:r>
            <a:endParaRPr lang="es-ES" dirty="0"/>
          </a:p>
        </p:txBody>
      </p:sp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4149080"/>
            <a:ext cx="720079" cy="720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28 Disco magnético"/>
          <p:cNvSpPr/>
          <p:nvPr/>
        </p:nvSpPr>
        <p:spPr>
          <a:xfrm>
            <a:off x="1403648" y="5517232"/>
            <a:ext cx="1944216" cy="1296144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Almacenamiento</a:t>
            </a:r>
          </a:p>
          <a:p>
            <a:pPr algn="ctr"/>
            <a:r>
              <a:rPr lang="es-ES" dirty="0" smtClean="0"/>
              <a:t>Sede A</a:t>
            </a:r>
            <a:endParaRPr lang="es-ES" dirty="0"/>
          </a:p>
        </p:txBody>
      </p:sp>
      <p:cxnSp>
        <p:nvCxnSpPr>
          <p:cNvPr id="41" name="40 Conector recto"/>
          <p:cNvCxnSpPr/>
          <p:nvPr/>
        </p:nvCxnSpPr>
        <p:spPr>
          <a:xfrm>
            <a:off x="3923928" y="6165304"/>
            <a:ext cx="1662261" cy="0"/>
          </a:xfrm>
          <a:prstGeom prst="line">
            <a:avLst/>
          </a:prstGeom>
          <a:ln>
            <a:prstDash val="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2" name="41 CuadroTexto"/>
          <p:cNvSpPr txBox="1"/>
          <p:nvPr/>
        </p:nvSpPr>
        <p:spPr>
          <a:xfrm>
            <a:off x="4067944" y="5445224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Replicación remota</a:t>
            </a:r>
            <a:endParaRPr lang="es-ES" dirty="0"/>
          </a:p>
        </p:txBody>
      </p:sp>
      <p:sp>
        <p:nvSpPr>
          <p:cNvPr id="43" name="42 Cubo"/>
          <p:cNvSpPr/>
          <p:nvPr/>
        </p:nvSpPr>
        <p:spPr>
          <a:xfrm>
            <a:off x="971600" y="2708920"/>
            <a:ext cx="2592288" cy="72008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Balanceador  </a:t>
            </a:r>
            <a:r>
              <a:rPr lang="es-ES" dirty="0" err="1" smtClean="0"/>
              <a:t>vitual</a:t>
            </a:r>
            <a:endParaRPr lang="es-ES" dirty="0"/>
          </a:p>
        </p:txBody>
      </p:sp>
      <p:sp>
        <p:nvSpPr>
          <p:cNvPr id="44" name="43 CuadroTexto"/>
          <p:cNvSpPr txBox="1"/>
          <p:nvPr/>
        </p:nvSpPr>
        <p:spPr>
          <a:xfrm>
            <a:off x="2555776" y="2278613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VIP servicio Directorio</a:t>
            </a:r>
            <a:endParaRPr lang="es-ES" dirty="0"/>
          </a:p>
        </p:txBody>
      </p:sp>
      <p:cxnSp>
        <p:nvCxnSpPr>
          <p:cNvPr id="47" name="46 Conector recto"/>
          <p:cNvCxnSpPr/>
          <p:nvPr/>
        </p:nvCxnSpPr>
        <p:spPr>
          <a:xfrm flipV="1">
            <a:off x="2555776" y="2204864"/>
            <a:ext cx="72008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772816"/>
            <a:ext cx="720079" cy="720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1844824"/>
            <a:ext cx="720079" cy="720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30 Rectángulo redondeado"/>
          <p:cNvSpPr/>
          <p:nvPr/>
        </p:nvSpPr>
        <p:spPr>
          <a:xfrm>
            <a:off x="5436096" y="1556792"/>
            <a:ext cx="2016224" cy="37444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VM 1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Nodo 1</a:t>
            </a:r>
            <a:endParaRPr lang="es-ES" dirty="0"/>
          </a:p>
        </p:txBody>
      </p:sp>
      <p:pic>
        <p:nvPicPr>
          <p:cNvPr id="3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4149080"/>
            <a:ext cx="720079" cy="720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32 Rectángulo redondeado"/>
          <p:cNvSpPr/>
          <p:nvPr/>
        </p:nvSpPr>
        <p:spPr>
          <a:xfrm>
            <a:off x="6444208" y="1772816"/>
            <a:ext cx="2016224" cy="37444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VM 2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Nodo 2</a:t>
            </a:r>
            <a:endParaRPr lang="es-ES" dirty="0"/>
          </a:p>
        </p:txBody>
      </p:sp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4149080"/>
            <a:ext cx="720079" cy="720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34 Disco magnético"/>
          <p:cNvSpPr/>
          <p:nvPr/>
        </p:nvSpPr>
        <p:spPr>
          <a:xfrm>
            <a:off x="6156176" y="5517232"/>
            <a:ext cx="1944216" cy="1296144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Almacenamiento</a:t>
            </a:r>
          </a:p>
          <a:p>
            <a:pPr algn="ctr"/>
            <a:r>
              <a:rPr lang="es-ES" dirty="0" smtClean="0"/>
              <a:t>Sede B</a:t>
            </a:r>
            <a:endParaRPr lang="es-ES" dirty="0"/>
          </a:p>
        </p:txBody>
      </p:sp>
      <p:sp>
        <p:nvSpPr>
          <p:cNvPr id="45" name="44 Cubo"/>
          <p:cNvSpPr/>
          <p:nvPr/>
        </p:nvSpPr>
        <p:spPr>
          <a:xfrm>
            <a:off x="5724128" y="2708920"/>
            <a:ext cx="2592288" cy="72008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Balanceador  </a:t>
            </a:r>
            <a:r>
              <a:rPr lang="es-ES" dirty="0" err="1" smtClean="0"/>
              <a:t>vitual</a:t>
            </a:r>
            <a:endParaRPr lang="es-ES" dirty="0"/>
          </a:p>
        </p:txBody>
      </p:sp>
      <p:cxnSp>
        <p:nvCxnSpPr>
          <p:cNvPr id="46" name="45 Conector recto"/>
          <p:cNvCxnSpPr/>
          <p:nvPr/>
        </p:nvCxnSpPr>
        <p:spPr>
          <a:xfrm flipV="1">
            <a:off x="7308304" y="2204864"/>
            <a:ext cx="72008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1772816"/>
            <a:ext cx="720079" cy="720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1844824"/>
            <a:ext cx="720079" cy="720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53 CuadroTexto"/>
          <p:cNvSpPr txBox="1"/>
          <p:nvPr/>
        </p:nvSpPr>
        <p:spPr>
          <a:xfrm>
            <a:off x="7020272" y="233958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VIP servicio Directorio</a:t>
            </a:r>
            <a:endParaRPr lang="es-ES" dirty="0"/>
          </a:p>
        </p:txBody>
      </p:sp>
      <p:sp>
        <p:nvSpPr>
          <p:cNvPr id="57" name="56 CuadroTexto"/>
          <p:cNvSpPr txBox="1"/>
          <p:nvPr/>
        </p:nvSpPr>
        <p:spPr>
          <a:xfrm>
            <a:off x="467544" y="1196752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VMs</a:t>
            </a:r>
            <a:r>
              <a:rPr lang="es-ES" dirty="0" smtClean="0"/>
              <a:t> Servidor de Aplicaciones</a:t>
            </a:r>
            <a:endParaRPr lang="es-ES" dirty="0"/>
          </a:p>
        </p:txBody>
      </p:sp>
      <p:sp>
        <p:nvSpPr>
          <p:cNvPr id="36" name="35 CuadroTexto"/>
          <p:cNvSpPr txBox="1"/>
          <p:nvPr/>
        </p:nvSpPr>
        <p:spPr>
          <a:xfrm>
            <a:off x="5076056" y="1196752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VMs</a:t>
            </a:r>
            <a:r>
              <a:rPr lang="es-ES" dirty="0" smtClean="0"/>
              <a:t> Servidor de Aplicaciones</a:t>
            </a: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Esquema balanceo</a:t>
            </a:r>
            <a:endParaRPr lang="es-E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4005064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9845" y="4005064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4011141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4011141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9 Conector recto"/>
          <p:cNvCxnSpPr>
            <a:stCxn id="7" idx="3"/>
            <a:endCxn id="8" idx="1"/>
          </p:cNvCxnSpPr>
          <p:nvPr/>
        </p:nvCxnSpPr>
        <p:spPr>
          <a:xfrm>
            <a:off x="4853955" y="4620171"/>
            <a:ext cx="1662261" cy="0"/>
          </a:xfrm>
          <a:prstGeom prst="line">
            <a:avLst/>
          </a:prstGeom>
          <a:ln>
            <a:prstDash val="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10 Cubo"/>
          <p:cNvSpPr/>
          <p:nvPr/>
        </p:nvSpPr>
        <p:spPr>
          <a:xfrm>
            <a:off x="3275856" y="2348880"/>
            <a:ext cx="2592288" cy="72008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Balanceador L2-L7</a:t>
            </a:r>
            <a:endParaRPr lang="es-ES" dirty="0"/>
          </a:p>
        </p:txBody>
      </p:sp>
      <p:cxnSp>
        <p:nvCxnSpPr>
          <p:cNvPr id="13" name="12 Conector recto"/>
          <p:cNvCxnSpPr/>
          <p:nvPr/>
        </p:nvCxnSpPr>
        <p:spPr>
          <a:xfrm>
            <a:off x="1835696" y="3501008"/>
            <a:ext cx="54726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 flipV="1">
            <a:off x="2195736" y="350100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flipV="1">
            <a:off x="3059832" y="350100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 flipV="1">
            <a:off x="4139952" y="350100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 flipV="1">
            <a:off x="7092280" y="350100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"/>
          <p:cNvCxnSpPr/>
          <p:nvPr/>
        </p:nvCxnSpPr>
        <p:spPr>
          <a:xfrm flipV="1">
            <a:off x="4572000" y="306896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CuadroTexto"/>
          <p:cNvSpPr txBox="1"/>
          <p:nvPr/>
        </p:nvSpPr>
        <p:spPr>
          <a:xfrm>
            <a:off x="4932040" y="198884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VIP servicio</a:t>
            </a:r>
            <a:endParaRPr lang="es-ES" dirty="0"/>
          </a:p>
        </p:txBody>
      </p:sp>
      <p:sp>
        <p:nvSpPr>
          <p:cNvPr id="21" name="20 CuadroTexto"/>
          <p:cNvSpPr txBox="1"/>
          <p:nvPr/>
        </p:nvSpPr>
        <p:spPr>
          <a:xfrm>
            <a:off x="5436096" y="314096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LAN servidores</a:t>
            </a:r>
            <a:endParaRPr lang="es-ES" dirty="0"/>
          </a:p>
        </p:txBody>
      </p:sp>
      <p:cxnSp>
        <p:nvCxnSpPr>
          <p:cNvPr id="23" name="22 Conector recto"/>
          <p:cNvCxnSpPr/>
          <p:nvPr/>
        </p:nvCxnSpPr>
        <p:spPr>
          <a:xfrm flipV="1">
            <a:off x="4572000" y="1916832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Forma libre"/>
          <p:cNvSpPr/>
          <p:nvPr/>
        </p:nvSpPr>
        <p:spPr>
          <a:xfrm rot="442336">
            <a:off x="3356446" y="1636415"/>
            <a:ext cx="846932" cy="2433043"/>
          </a:xfrm>
          <a:custGeom>
            <a:avLst/>
            <a:gdLst>
              <a:gd name="connsiteX0" fmla="*/ 873457 w 1005385"/>
              <a:gd name="connsiteY0" fmla="*/ 0 h 2251881"/>
              <a:gd name="connsiteX1" fmla="*/ 859809 w 1005385"/>
              <a:gd name="connsiteY1" fmla="*/ 1446663 h 2251881"/>
              <a:gd name="connsiteX2" fmla="*/ 0 w 1005385"/>
              <a:gd name="connsiteY2" fmla="*/ 2251881 h 2251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5385" h="2251881">
                <a:moveTo>
                  <a:pt x="873457" y="0"/>
                </a:moveTo>
                <a:cubicBezTo>
                  <a:pt x="939421" y="535675"/>
                  <a:pt x="1005385" y="1071350"/>
                  <a:pt x="859809" y="1446663"/>
                </a:cubicBezTo>
                <a:cubicBezTo>
                  <a:pt x="714233" y="1821976"/>
                  <a:pt x="95534" y="2195015"/>
                  <a:pt x="0" y="2251881"/>
                </a:cubicBezTo>
              </a:path>
            </a:pathLst>
          </a:custGeom>
          <a:ln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26 CuadroTexto"/>
          <p:cNvSpPr txBox="1"/>
          <p:nvPr/>
        </p:nvSpPr>
        <p:spPr>
          <a:xfrm>
            <a:off x="2555776" y="1628800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Peticion</a:t>
            </a:r>
            <a:r>
              <a:rPr lang="es-ES" dirty="0" smtClean="0"/>
              <a:t> N servicio </a:t>
            </a:r>
            <a:endParaRPr lang="es-ES" dirty="0"/>
          </a:p>
        </p:txBody>
      </p:sp>
      <p:sp>
        <p:nvSpPr>
          <p:cNvPr id="22" name="21 Forma libre"/>
          <p:cNvSpPr/>
          <p:nvPr/>
        </p:nvSpPr>
        <p:spPr>
          <a:xfrm rot="442336" flipH="1">
            <a:off x="4255049" y="1772003"/>
            <a:ext cx="2357402" cy="1945843"/>
          </a:xfrm>
          <a:custGeom>
            <a:avLst/>
            <a:gdLst>
              <a:gd name="connsiteX0" fmla="*/ 873457 w 1005385"/>
              <a:gd name="connsiteY0" fmla="*/ 0 h 2251881"/>
              <a:gd name="connsiteX1" fmla="*/ 859809 w 1005385"/>
              <a:gd name="connsiteY1" fmla="*/ 1446663 h 2251881"/>
              <a:gd name="connsiteX2" fmla="*/ 0 w 1005385"/>
              <a:gd name="connsiteY2" fmla="*/ 2251881 h 2251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5385" h="2251881">
                <a:moveTo>
                  <a:pt x="873457" y="0"/>
                </a:moveTo>
                <a:cubicBezTo>
                  <a:pt x="939421" y="535675"/>
                  <a:pt x="1005385" y="1071350"/>
                  <a:pt x="859809" y="1446663"/>
                </a:cubicBezTo>
                <a:cubicBezTo>
                  <a:pt x="714233" y="1821976"/>
                  <a:pt x="95534" y="2195015"/>
                  <a:pt x="0" y="2251881"/>
                </a:cubicBezTo>
              </a:path>
            </a:pathLst>
          </a:custGeom>
          <a:ln>
            <a:solidFill>
              <a:schemeClr val="accent3">
                <a:lumMod val="75000"/>
              </a:schemeClr>
            </a:solidFill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CuadroTexto"/>
          <p:cNvSpPr txBox="1"/>
          <p:nvPr/>
        </p:nvSpPr>
        <p:spPr>
          <a:xfrm>
            <a:off x="4788024" y="1196752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Peticion</a:t>
            </a:r>
            <a:r>
              <a:rPr lang="es-ES" dirty="0" smtClean="0"/>
              <a:t> N+1 servicio </a:t>
            </a:r>
            <a:endParaRPr lang="es-ES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Diagrama Cloud Directorio</a:t>
            </a:r>
            <a:endParaRPr lang="es-ES" dirty="0"/>
          </a:p>
        </p:txBody>
      </p:sp>
      <p:sp>
        <p:nvSpPr>
          <p:cNvPr id="24" name="23 Rectángulo redondeado"/>
          <p:cNvSpPr/>
          <p:nvPr/>
        </p:nvSpPr>
        <p:spPr>
          <a:xfrm>
            <a:off x="683568" y="1124744"/>
            <a:ext cx="2016224" cy="36724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VM 1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Nodo 1</a:t>
            </a:r>
            <a:endParaRPr lang="es-ES" dirty="0"/>
          </a:p>
        </p:txBody>
      </p:sp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3645024"/>
            <a:ext cx="720079" cy="720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25 Rectángulo redondeado"/>
          <p:cNvSpPr/>
          <p:nvPr/>
        </p:nvSpPr>
        <p:spPr>
          <a:xfrm>
            <a:off x="1691680" y="1340768"/>
            <a:ext cx="2016224" cy="36724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VM 2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Nodo 2</a:t>
            </a:r>
            <a:endParaRPr lang="es-ES" dirty="0"/>
          </a:p>
        </p:txBody>
      </p:sp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3645024"/>
            <a:ext cx="720079" cy="720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28 Disco magnético"/>
          <p:cNvSpPr/>
          <p:nvPr/>
        </p:nvSpPr>
        <p:spPr>
          <a:xfrm>
            <a:off x="1403648" y="5517232"/>
            <a:ext cx="1944216" cy="1296144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Almacenamiento</a:t>
            </a:r>
          </a:p>
          <a:p>
            <a:pPr algn="ctr"/>
            <a:r>
              <a:rPr lang="es-ES" dirty="0" smtClean="0"/>
              <a:t>Sede A</a:t>
            </a:r>
            <a:endParaRPr lang="es-ES" dirty="0"/>
          </a:p>
        </p:txBody>
      </p:sp>
      <p:cxnSp>
        <p:nvCxnSpPr>
          <p:cNvPr id="41" name="40 Conector recto"/>
          <p:cNvCxnSpPr/>
          <p:nvPr/>
        </p:nvCxnSpPr>
        <p:spPr>
          <a:xfrm>
            <a:off x="3923928" y="6165304"/>
            <a:ext cx="1662261" cy="0"/>
          </a:xfrm>
          <a:prstGeom prst="line">
            <a:avLst/>
          </a:prstGeom>
          <a:ln>
            <a:prstDash val="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2" name="41 CuadroTexto"/>
          <p:cNvSpPr txBox="1"/>
          <p:nvPr/>
        </p:nvSpPr>
        <p:spPr>
          <a:xfrm>
            <a:off x="4067944" y="5445224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Replicación remota</a:t>
            </a:r>
            <a:endParaRPr lang="es-ES" dirty="0"/>
          </a:p>
        </p:txBody>
      </p:sp>
      <p:cxnSp>
        <p:nvCxnSpPr>
          <p:cNvPr id="47" name="46 Conector recto"/>
          <p:cNvCxnSpPr/>
          <p:nvPr/>
        </p:nvCxnSpPr>
        <p:spPr>
          <a:xfrm flipV="1">
            <a:off x="2555776" y="1700808"/>
            <a:ext cx="72008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Rectángulo redondeado"/>
          <p:cNvSpPr/>
          <p:nvPr/>
        </p:nvSpPr>
        <p:spPr>
          <a:xfrm>
            <a:off x="5436096" y="1052736"/>
            <a:ext cx="2016224" cy="37444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VM 1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Nodo 1</a:t>
            </a:r>
            <a:endParaRPr lang="es-ES" dirty="0"/>
          </a:p>
        </p:txBody>
      </p:sp>
      <p:pic>
        <p:nvPicPr>
          <p:cNvPr id="3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3645024"/>
            <a:ext cx="720079" cy="720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32 Rectángulo redondeado"/>
          <p:cNvSpPr/>
          <p:nvPr/>
        </p:nvSpPr>
        <p:spPr>
          <a:xfrm>
            <a:off x="6444208" y="1268760"/>
            <a:ext cx="2016224" cy="37444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VM 2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Nodo 2</a:t>
            </a:r>
            <a:endParaRPr lang="es-ES" dirty="0"/>
          </a:p>
        </p:txBody>
      </p:sp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3645024"/>
            <a:ext cx="720079" cy="720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34 Disco magnético"/>
          <p:cNvSpPr/>
          <p:nvPr/>
        </p:nvSpPr>
        <p:spPr>
          <a:xfrm>
            <a:off x="6156176" y="5517232"/>
            <a:ext cx="1944216" cy="1296144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Almacenamiento</a:t>
            </a:r>
          </a:p>
          <a:p>
            <a:pPr algn="ctr"/>
            <a:r>
              <a:rPr lang="es-ES" dirty="0" smtClean="0"/>
              <a:t>Sede B</a:t>
            </a:r>
            <a:endParaRPr lang="es-ES" dirty="0"/>
          </a:p>
        </p:txBody>
      </p:sp>
      <p:sp>
        <p:nvSpPr>
          <p:cNvPr id="37" name="36 Cubo"/>
          <p:cNvSpPr/>
          <p:nvPr/>
        </p:nvSpPr>
        <p:spPr>
          <a:xfrm>
            <a:off x="1043608" y="4869160"/>
            <a:ext cx="2592288" cy="72008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NAS virtual</a:t>
            </a:r>
            <a:endParaRPr lang="es-ES" dirty="0"/>
          </a:p>
        </p:txBody>
      </p:sp>
      <p:sp>
        <p:nvSpPr>
          <p:cNvPr id="38" name="37 Cubo"/>
          <p:cNvSpPr/>
          <p:nvPr/>
        </p:nvSpPr>
        <p:spPr>
          <a:xfrm>
            <a:off x="5796136" y="4869160"/>
            <a:ext cx="2592288" cy="72008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NAS virtual</a:t>
            </a:r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Esquema BBDD HA 1</a:t>
            </a:r>
            <a:endParaRPr lang="es-E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1052736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1052736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3933056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3933056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9 Conector recto"/>
          <p:cNvCxnSpPr>
            <a:stCxn id="7" idx="3"/>
            <a:endCxn id="8" idx="1"/>
          </p:cNvCxnSpPr>
          <p:nvPr/>
        </p:nvCxnSpPr>
        <p:spPr>
          <a:xfrm>
            <a:off x="2405683" y="4542086"/>
            <a:ext cx="510133" cy="0"/>
          </a:xfrm>
          <a:prstGeom prst="line">
            <a:avLst/>
          </a:prstGeom>
          <a:ln>
            <a:prstDash val="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1475656" y="3501008"/>
            <a:ext cx="58326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 flipV="1">
            <a:off x="1835696" y="350100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flipV="1">
            <a:off x="3491880" y="350100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 flipV="1">
            <a:off x="5082133" y="476672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 flipV="1">
            <a:off x="8034461" y="476672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"/>
          <p:cNvCxnSpPr/>
          <p:nvPr/>
        </p:nvCxnSpPr>
        <p:spPr>
          <a:xfrm flipV="1">
            <a:off x="4572000" y="306896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CuadroTexto"/>
          <p:cNvSpPr txBox="1"/>
          <p:nvPr/>
        </p:nvSpPr>
        <p:spPr>
          <a:xfrm>
            <a:off x="1907704" y="357301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VIP servicio BBDD</a:t>
            </a:r>
            <a:endParaRPr lang="es-ES" dirty="0"/>
          </a:p>
        </p:txBody>
      </p:sp>
      <p:sp>
        <p:nvSpPr>
          <p:cNvPr id="21" name="20 CuadroTexto"/>
          <p:cNvSpPr txBox="1"/>
          <p:nvPr/>
        </p:nvSpPr>
        <p:spPr>
          <a:xfrm>
            <a:off x="1115616" y="234888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LAN servidores aplicaciones</a:t>
            </a:r>
            <a:endParaRPr lang="es-ES" dirty="0"/>
          </a:p>
        </p:txBody>
      </p:sp>
      <p:sp>
        <p:nvSpPr>
          <p:cNvPr id="26" name="25 Forma libre"/>
          <p:cNvSpPr/>
          <p:nvPr/>
        </p:nvSpPr>
        <p:spPr>
          <a:xfrm rot="442336">
            <a:off x="3315164" y="2277188"/>
            <a:ext cx="1001503" cy="1799568"/>
          </a:xfrm>
          <a:custGeom>
            <a:avLst/>
            <a:gdLst>
              <a:gd name="connsiteX0" fmla="*/ 873457 w 1005385"/>
              <a:gd name="connsiteY0" fmla="*/ 0 h 2251881"/>
              <a:gd name="connsiteX1" fmla="*/ 859809 w 1005385"/>
              <a:gd name="connsiteY1" fmla="*/ 1446663 h 2251881"/>
              <a:gd name="connsiteX2" fmla="*/ 0 w 1005385"/>
              <a:gd name="connsiteY2" fmla="*/ 2251881 h 2251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5385" h="2251881">
                <a:moveTo>
                  <a:pt x="873457" y="0"/>
                </a:moveTo>
                <a:cubicBezTo>
                  <a:pt x="939421" y="535675"/>
                  <a:pt x="1005385" y="1071350"/>
                  <a:pt x="859809" y="1446663"/>
                </a:cubicBezTo>
                <a:cubicBezTo>
                  <a:pt x="714233" y="1821976"/>
                  <a:pt x="95534" y="2195015"/>
                  <a:pt x="0" y="2251881"/>
                </a:cubicBezTo>
              </a:path>
            </a:pathLst>
          </a:custGeom>
          <a:ln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26 CuadroTexto"/>
          <p:cNvSpPr txBox="1"/>
          <p:nvPr/>
        </p:nvSpPr>
        <p:spPr>
          <a:xfrm>
            <a:off x="4427984" y="2492896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Peticion</a:t>
            </a:r>
            <a:r>
              <a:rPr lang="es-ES" dirty="0" smtClean="0"/>
              <a:t> N Consulta BBDD</a:t>
            </a:r>
            <a:endParaRPr lang="es-ES" dirty="0"/>
          </a:p>
        </p:txBody>
      </p:sp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1052736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1052736"/>
            <a:ext cx="1218059" cy="121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38 CuadroTexto"/>
          <p:cNvSpPr txBox="1"/>
          <p:nvPr/>
        </p:nvSpPr>
        <p:spPr>
          <a:xfrm>
            <a:off x="1763688" y="522920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Cluster</a:t>
            </a:r>
            <a:r>
              <a:rPr lang="es-ES" dirty="0" smtClean="0"/>
              <a:t> BBDD</a:t>
            </a:r>
            <a:endParaRPr lang="es-ES" dirty="0"/>
          </a:p>
        </p:txBody>
      </p:sp>
      <p:sp>
        <p:nvSpPr>
          <p:cNvPr id="22" name="21 Forma libre"/>
          <p:cNvSpPr/>
          <p:nvPr/>
        </p:nvSpPr>
        <p:spPr>
          <a:xfrm rot="442336">
            <a:off x="3685080" y="2108396"/>
            <a:ext cx="2493920" cy="2049636"/>
          </a:xfrm>
          <a:custGeom>
            <a:avLst/>
            <a:gdLst>
              <a:gd name="connsiteX0" fmla="*/ 873457 w 1005385"/>
              <a:gd name="connsiteY0" fmla="*/ 0 h 2251881"/>
              <a:gd name="connsiteX1" fmla="*/ 859809 w 1005385"/>
              <a:gd name="connsiteY1" fmla="*/ 1446663 h 2251881"/>
              <a:gd name="connsiteX2" fmla="*/ 0 w 1005385"/>
              <a:gd name="connsiteY2" fmla="*/ 2251881 h 2251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5385" h="2251881">
                <a:moveTo>
                  <a:pt x="873457" y="0"/>
                </a:moveTo>
                <a:cubicBezTo>
                  <a:pt x="939421" y="535675"/>
                  <a:pt x="1005385" y="1071350"/>
                  <a:pt x="859809" y="1446663"/>
                </a:cubicBezTo>
                <a:cubicBezTo>
                  <a:pt x="714233" y="1821976"/>
                  <a:pt x="95534" y="2195015"/>
                  <a:pt x="0" y="2251881"/>
                </a:cubicBezTo>
              </a:path>
            </a:pathLst>
          </a:custGeom>
          <a:ln>
            <a:solidFill>
              <a:schemeClr val="accent3">
                <a:lumMod val="75000"/>
              </a:schemeClr>
            </a:solidFill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22 CuadroTexto"/>
          <p:cNvSpPr txBox="1"/>
          <p:nvPr/>
        </p:nvSpPr>
        <p:spPr>
          <a:xfrm>
            <a:off x="6156176" y="2564904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Peticion</a:t>
            </a:r>
            <a:r>
              <a:rPr lang="es-ES" dirty="0" smtClean="0"/>
              <a:t> N +1 Consulta BBDD</a:t>
            </a:r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Esquema BBDD HA 1</a:t>
            </a:r>
            <a:endParaRPr lang="es-ES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3789040"/>
            <a:ext cx="2304256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3789040"/>
            <a:ext cx="2304256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9 Conector recto"/>
          <p:cNvCxnSpPr>
            <a:stCxn id="7" idx="3"/>
            <a:endCxn id="8" idx="1"/>
          </p:cNvCxnSpPr>
          <p:nvPr/>
        </p:nvCxnSpPr>
        <p:spPr>
          <a:xfrm flipH="1">
            <a:off x="2627784" y="4941168"/>
            <a:ext cx="504056" cy="0"/>
          </a:xfrm>
          <a:prstGeom prst="line">
            <a:avLst/>
          </a:prstGeom>
          <a:ln>
            <a:prstDash val="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1475656" y="3501008"/>
            <a:ext cx="58326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 flipV="1">
            <a:off x="1835696" y="350100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flipV="1">
            <a:off x="3491880" y="350100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"/>
          <p:cNvCxnSpPr/>
          <p:nvPr/>
        </p:nvCxnSpPr>
        <p:spPr>
          <a:xfrm flipV="1">
            <a:off x="4572000" y="306896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Rectángulo"/>
          <p:cNvSpPr/>
          <p:nvPr/>
        </p:nvSpPr>
        <p:spPr>
          <a:xfrm>
            <a:off x="1331640" y="4149080"/>
            <a:ext cx="108012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BBDD </a:t>
            </a:r>
            <a:r>
              <a:rPr lang="es-ES" dirty="0" err="1" smtClean="0"/>
              <a:t>master</a:t>
            </a:r>
            <a:endParaRPr lang="es-ES" dirty="0"/>
          </a:p>
        </p:txBody>
      </p:sp>
      <p:sp>
        <p:nvSpPr>
          <p:cNvPr id="38" name="37 Rectángulo"/>
          <p:cNvSpPr/>
          <p:nvPr/>
        </p:nvSpPr>
        <p:spPr>
          <a:xfrm>
            <a:off x="3275856" y="4149080"/>
            <a:ext cx="108012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BBDD </a:t>
            </a:r>
            <a:r>
              <a:rPr lang="es-ES" dirty="0" err="1" smtClean="0"/>
              <a:t>failover</a:t>
            </a:r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1258</TotalTime>
  <Words>2116</Words>
  <Application>Microsoft Office PowerPoint</Application>
  <PresentationFormat>Presentación en pantalla (4:3)</PresentationFormat>
  <Paragraphs>1151</Paragraphs>
  <Slides>70</Slides>
  <Notes>70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70</vt:i4>
      </vt:variant>
    </vt:vector>
  </HeadingPairs>
  <TitlesOfParts>
    <vt:vector size="71" baseType="lpstr">
      <vt:lpstr>Tema de Office</vt:lpstr>
      <vt:lpstr>Esquema correo</vt:lpstr>
      <vt:lpstr>Esquema correo</vt:lpstr>
      <vt:lpstr>Esquema correo</vt:lpstr>
      <vt:lpstr>Esquema LDAP correo</vt:lpstr>
      <vt:lpstr>Esquema CMS</vt:lpstr>
      <vt:lpstr>Esquema CMS</vt:lpstr>
      <vt:lpstr>Esquema balanceo</vt:lpstr>
      <vt:lpstr>Esquema BBDD HA 1</vt:lpstr>
      <vt:lpstr>Esquema BBDD HA 1</vt:lpstr>
      <vt:lpstr>Esquema BBDD HA 1</vt:lpstr>
      <vt:lpstr>Diapositiva 11</vt:lpstr>
      <vt:lpstr>Diapositiva 12</vt:lpstr>
      <vt:lpstr>Diapositiva 13</vt:lpstr>
      <vt:lpstr>Diapositiva 14</vt:lpstr>
      <vt:lpstr>Diagrama escalera pasarelas SMTP 1</vt:lpstr>
      <vt:lpstr>Diagrama escalera pasarelas SMTP 2</vt:lpstr>
      <vt:lpstr>Diagrama escalera pasarelas SMTP 3</vt:lpstr>
      <vt:lpstr>Diagrama escalera pasarelas SMTP 4</vt:lpstr>
      <vt:lpstr>Esquema SMTP balanceado 1</vt:lpstr>
      <vt:lpstr>Esquema SMTP balanceado 2</vt:lpstr>
      <vt:lpstr>Tiempo de respuesta y ejecución SMTP</vt:lpstr>
      <vt:lpstr>Tiempo de respuesta y ejecución SMTP</vt:lpstr>
      <vt:lpstr>Diagrama escalera MDA 1</vt:lpstr>
      <vt:lpstr>Diagrama escalera MDA2</vt:lpstr>
      <vt:lpstr>Esquema MDA balanceado 1</vt:lpstr>
      <vt:lpstr>Esquema MDA balanceado 2</vt:lpstr>
      <vt:lpstr>Tiempo de respuesta y ejecución MDA</vt:lpstr>
      <vt:lpstr>Tiempo de respuesta y ejecución MDA</vt:lpstr>
      <vt:lpstr>Diagrama escalera Buzon 1</vt:lpstr>
      <vt:lpstr>Diagrama escalera Buzon 2</vt:lpstr>
      <vt:lpstr>Diagrama escalera Buzon 3</vt:lpstr>
      <vt:lpstr>Esquema Buzón balanceado 1</vt:lpstr>
      <vt:lpstr>Esquema Buzon balanceado 2</vt:lpstr>
      <vt:lpstr>Esquema Buzón balanceado 3</vt:lpstr>
      <vt:lpstr>Esquema Buzon balanceado 4</vt:lpstr>
      <vt:lpstr>Esquema Buzón balanceado 5</vt:lpstr>
      <vt:lpstr>Esquema Buzón balanceado 6</vt:lpstr>
      <vt:lpstr>Esquema DNS balanceado 1</vt:lpstr>
      <vt:lpstr>Esquema DNS balanceado 2</vt:lpstr>
      <vt:lpstr>Diagrama escalera DNS 1</vt:lpstr>
      <vt:lpstr>Tiempo de respuesta y ejecución DNS Resolver</vt:lpstr>
      <vt:lpstr>Tiempo de respuesta y ejecución MDA</vt:lpstr>
      <vt:lpstr>Esquema LDAP balanceado 1</vt:lpstr>
      <vt:lpstr>Esquema LDAP balanceado 2</vt:lpstr>
      <vt:lpstr>Diagrama escalera frontal HTTP 1</vt:lpstr>
      <vt:lpstr>Diagrama escalera frontal HTTP 2</vt:lpstr>
      <vt:lpstr>Esquema Frontal HTTP balanceado 1</vt:lpstr>
      <vt:lpstr>Esquema Frontal HTTP balanceado 2</vt:lpstr>
      <vt:lpstr>Diagrama escalera Servicio Aplicaciones 1</vt:lpstr>
      <vt:lpstr>Esquema Servicio de Aplicaciones balanceado 1</vt:lpstr>
      <vt:lpstr>Esquema Servidores Aplicaciones balanceado 2</vt:lpstr>
      <vt:lpstr>Tiempo de respuesta y ejecución Servidor de Aplicaciones</vt:lpstr>
      <vt:lpstr>Diagrama escalera BBDD 1</vt:lpstr>
      <vt:lpstr>Esquema BBDD HA 1</vt:lpstr>
      <vt:lpstr>Esquema BBDD HA 2</vt:lpstr>
      <vt:lpstr>Tiempo de respuesta y ejecución BBDD</vt:lpstr>
      <vt:lpstr>Diagrama escalera Almacenamiento compartido 1</vt:lpstr>
      <vt:lpstr>Diagrama escalera almacenamiento compartido 2</vt:lpstr>
      <vt:lpstr>Esquema Almacenamiento balanceado 6</vt:lpstr>
      <vt:lpstr>Diagrama escalera Servicio Directorio1</vt:lpstr>
      <vt:lpstr>Esquema LDAP balanceado 2</vt:lpstr>
      <vt:lpstr>Diagrama Cloud Pasarela SMTP</vt:lpstr>
      <vt:lpstr>Diagrama Cloud Pasarela MDA</vt:lpstr>
      <vt:lpstr>Diagrama Cloud Pasarela Buzon/POP/IMAP</vt:lpstr>
      <vt:lpstr>Diagrama Cloud Pasarela DNS Resolver</vt:lpstr>
      <vt:lpstr>Diagrama Cloud Directorio</vt:lpstr>
      <vt:lpstr>Diagrama Cloud HTTP</vt:lpstr>
      <vt:lpstr>Diagrama Cloud Servidor Aplicaciones</vt:lpstr>
      <vt:lpstr>Diagrama Cloud Directorio</vt:lpstr>
      <vt:lpstr>Diagrama Cloud Directorio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Diagrama escalera pasarelas SMTP 1</dc:title>
  <cp:lastModifiedBy>Andrés Marchante Tirado</cp:lastModifiedBy>
  <cp:revision>48</cp:revision>
  <dcterms:modified xsi:type="dcterms:W3CDTF">2012-07-10T19:41:54Z</dcterms:modified>
</cp:coreProperties>
</file>