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8" r:id="rId3"/>
    <p:sldId id="264" r:id="rId4"/>
    <p:sldId id="296" r:id="rId5"/>
    <p:sldId id="297" r:id="rId6"/>
    <p:sldId id="298" r:id="rId7"/>
    <p:sldId id="295" r:id="rId8"/>
    <p:sldId id="257" r:id="rId9"/>
    <p:sldId id="259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0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75" d="100"/>
          <a:sy n="75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3D19-87B4-4F66-BF61-F0C1D9858F49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C267-35E9-4090-8E6B-B2B0E269D2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C267-35E9-4090-8E6B-B2B0E269D283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2EC1D4-CDDF-46BA-B48F-2FA74D581933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50910C-B95F-45BE-AE95-66C0B723F1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3" Type="http://schemas.openxmlformats.org/officeDocument/2006/relationships/image" Target="../media/image37.png"/><Relationship Id="rId7" Type="http://schemas.openxmlformats.org/officeDocument/2006/relationships/image" Target="../media/image51.png"/><Relationship Id="rId12" Type="http://schemas.openxmlformats.org/officeDocument/2006/relationships/image" Target="../media/image5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emf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wmf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eg"/><Relationship Id="rId3" Type="http://schemas.openxmlformats.org/officeDocument/2006/relationships/image" Target="../media/image37.png"/><Relationship Id="rId7" Type="http://schemas.openxmlformats.org/officeDocument/2006/relationships/image" Target="../media/image83.png"/><Relationship Id="rId12" Type="http://schemas.openxmlformats.org/officeDocument/2006/relationships/image" Target="../media/image8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wmf"/><Relationship Id="rId5" Type="http://schemas.openxmlformats.org/officeDocument/2006/relationships/image" Target="../media/image92.png"/><Relationship Id="rId10" Type="http://schemas.openxmlformats.org/officeDocument/2006/relationships/image" Target="../media/image97.jpe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12" Type="http://schemas.openxmlformats.org/officeDocument/2006/relationships/image" Target="../media/image11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jpe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jpeg"/><Relationship Id="rId7" Type="http://schemas.openxmlformats.org/officeDocument/2006/relationships/image" Target="../media/image116.png"/><Relationship Id="rId12" Type="http://schemas.openxmlformats.org/officeDocument/2006/relationships/image" Target="../media/image12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jpe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jpeg"/><Relationship Id="rId7" Type="http://schemas.openxmlformats.org/officeDocument/2006/relationships/image" Target="../media/image127.png"/><Relationship Id="rId12" Type="http://schemas.openxmlformats.org/officeDocument/2006/relationships/image" Target="../media/image1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jpe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jpeg"/><Relationship Id="rId7" Type="http://schemas.openxmlformats.org/officeDocument/2006/relationships/image" Target="../media/image138.png"/><Relationship Id="rId12" Type="http://schemas.openxmlformats.org/officeDocument/2006/relationships/image" Target="../media/image143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jpe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wmf"/><Relationship Id="rId3" Type="http://schemas.openxmlformats.org/officeDocument/2006/relationships/image" Target="../media/image27.png"/><Relationship Id="rId7" Type="http://schemas.openxmlformats.org/officeDocument/2006/relationships/image" Target="../media/image148.png"/><Relationship Id="rId12" Type="http://schemas.openxmlformats.org/officeDocument/2006/relationships/image" Target="../media/image1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jpe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wmf"/><Relationship Id="rId3" Type="http://schemas.openxmlformats.org/officeDocument/2006/relationships/image" Target="../media/image27.png"/><Relationship Id="rId7" Type="http://schemas.openxmlformats.org/officeDocument/2006/relationships/image" Target="../media/image159.png"/><Relationship Id="rId12" Type="http://schemas.openxmlformats.org/officeDocument/2006/relationships/image" Target="../media/image1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jpe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wmf"/><Relationship Id="rId3" Type="http://schemas.openxmlformats.org/officeDocument/2006/relationships/image" Target="../media/image27.png"/><Relationship Id="rId7" Type="http://schemas.openxmlformats.org/officeDocument/2006/relationships/image" Target="../media/image170.png"/><Relationship Id="rId12" Type="http://schemas.openxmlformats.org/officeDocument/2006/relationships/image" Target="../media/image1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jpe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2.jpeg"/><Relationship Id="rId4" Type="http://schemas.openxmlformats.org/officeDocument/2006/relationships/image" Target="../media/image1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jpeg"/><Relationship Id="rId4" Type="http://schemas.openxmlformats.org/officeDocument/2006/relationships/image" Target="../media/image1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FIN DE CARRERA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315825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Análisis comparativo de detección de daño en estructuras mediante la transformada Wavelet y parámetros </a:t>
            </a:r>
            <a:r>
              <a:rPr lang="es-ES" dirty="0" smtClean="0">
                <a:solidFill>
                  <a:schemeClr val="tx1"/>
                </a:solidFill>
              </a:rPr>
              <a:t>clásicos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/>
              <a:t>		Rea</a:t>
            </a:r>
            <a:r>
              <a:rPr lang="es-ES" dirty="0" smtClean="0">
                <a:solidFill>
                  <a:schemeClr val="tx1"/>
                </a:solidFill>
              </a:rPr>
              <a:t>lizado por:</a:t>
            </a:r>
            <a:r>
              <a:rPr lang="es-ES" dirty="0" smtClean="0"/>
              <a:t> Migue</a:t>
            </a:r>
            <a:r>
              <a:rPr lang="es-ES" dirty="0" smtClean="0">
                <a:solidFill>
                  <a:schemeClr val="tx1"/>
                </a:solidFill>
              </a:rPr>
              <a:t>l A</a:t>
            </a:r>
            <a:r>
              <a:rPr lang="es-ES" dirty="0" smtClean="0">
                <a:solidFill>
                  <a:schemeClr val="tx1"/>
                </a:solidFill>
              </a:rPr>
              <a:t>. Feberero </a:t>
            </a:r>
            <a:r>
              <a:rPr lang="es-ES" dirty="0" smtClean="0">
                <a:solidFill>
                  <a:schemeClr val="tx1"/>
                </a:solidFill>
              </a:rPr>
              <a:t>Moreno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		               Tutor: Mario Solís Muñiz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del número de </a:t>
            </a:r>
            <a:r>
              <a:rPr lang="es-ES" sz="1400" dirty="0" smtClean="0"/>
              <a:t>orden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r>
              <a:rPr lang="es-ES" dirty="0" smtClean="0"/>
              <a:t>                                   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400" u="sng" dirty="0" smtClean="0"/>
              <a:t>Diagrama  de estabilización</a:t>
            </a:r>
          </a:p>
          <a:p>
            <a:pPr>
              <a:buNone/>
            </a:pPr>
            <a:endParaRPr lang="es-ES" sz="1400" u="sng" dirty="0" smtClean="0"/>
          </a:p>
          <a:p>
            <a:pPr>
              <a:buNone/>
            </a:pPr>
            <a:r>
              <a:rPr lang="es-ES" sz="1400" dirty="0" smtClean="0"/>
              <a:t>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Permite observar  la estabilidad de los polos en función del  número de orden.</a:t>
            </a:r>
          </a:p>
          <a:p>
            <a:pPr algn="just">
              <a:buNone/>
            </a:pPr>
            <a:r>
              <a:rPr lang="es-ES" sz="1400" dirty="0" smtClean="0"/>
              <a:t>                                  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                               </a:t>
            </a:r>
            <a:endParaRPr lang="es-ES" dirty="0"/>
          </a:p>
        </p:txBody>
      </p:sp>
      <p:pic>
        <p:nvPicPr>
          <p:cNvPr id="6" name="0 Imagen" descr="Diagrama de estabilzación.bmp"/>
          <p:cNvPicPr/>
          <p:nvPr/>
        </p:nvPicPr>
        <p:blipFill>
          <a:blip r:embed="rId2" cstate="print"/>
          <a:srcRect l="7965" t="4400" r="7969" b="4339"/>
          <a:stretch>
            <a:fillRect/>
          </a:stretch>
        </p:blipFill>
        <p:spPr>
          <a:xfrm>
            <a:off x="539552" y="2924944"/>
            <a:ext cx="3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del número de orden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56 Imagen" descr="Comparación_modo1.bmp"/>
          <p:cNvPicPr>
            <a:picLocks/>
          </p:cNvPicPr>
          <p:nvPr/>
        </p:nvPicPr>
        <p:blipFill>
          <a:blip r:embed="rId2" cstate="print"/>
          <a:srcRect l="8603" r="7519" b="6198"/>
          <a:stretch>
            <a:fillRect/>
          </a:stretch>
        </p:blipFill>
        <p:spPr>
          <a:xfrm>
            <a:off x="395536" y="2852936"/>
            <a:ext cx="3960000" cy="2880000"/>
          </a:xfrm>
          <a:prstGeom prst="rect">
            <a:avLst/>
          </a:prstGeom>
        </p:spPr>
      </p:pic>
      <p:pic>
        <p:nvPicPr>
          <p:cNvPr id="5" name="62 Imagen" descr="Comparación_modo2.bmp"/>
          <p:cNvPicPr/>
          <p:nvPr/>
        </p:nvPicPr>
        <p:blipFill>
          <a:blip r:embed="rId3" cstate="print"/>
          <a:srcRect l="7274" r="7262" b="7490"/>
          <a:stretch>
            <a:fillRect/>
          </a:stretch>
        </p:blipFill>
        <p:spPr>
          <a:xfrm>
            <a:off x="4644008" y="2852936"/>
            <a:ext cx="3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del número de orden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" name="63 Imagen" descr="Comparación_modo3.bmp"/>
          <p:cNvPicPr>
            <a:picLocks/>
          </p:cNvPicPr>
          <p:nvPr/>
        </p:nvPicPr>
        <p:blipFill>
          <a:blip r:embed="rId2" cstate="print"/>
          <a:srcRect l="8662" r="7329" b="6812"/>
          <a:stretch>
            <a:fillRect/>
          </a:stretch>
        </p:blipFill>
        <p:spPr>
          <a:xfrm>
            <a:off x="467544" y="2636912"/>
            <a:ext cx="3960000" cy="2880000"/>
          </a:xfrm>
          <a:prstGeom prst="rect">
            <a:avLst/>
          </a:prstGeom>
        </p:spPr>
      </p:pic>
      <p:pic>
        <p:nvPicPr>
          <p:cNvPr id="7" name="64 Imagen" descr="Comparación_modo4.bmp"/>
          <p:cNvPicPr/>
          <p:nvPr/>
        </p:nvPicPr>
        <p:blipFill>
          <a:blip r:embed="rId3" cstate="print"/>
          <a:srcRect l="9996" r="7329" b="643"/>
          <a:stretch>
            <a:fillRect/>
          </a:stretch>
        </p:blipFill>
        <p:spPr>
          <a:xfrm>
            <a:off x="4499992" y="2636912"/>
            <a:ext cx="3960000" cy="302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del número de orden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Mientras mayor sea el orden, mejor será la calidad de los modos. Sin embargo, esto  no es estrictamente riguroso.</a:t>
            </a: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La elección de un orden pequeño trae consigo el riesgo de no encontrar polos a frecuencias altas.</a:t>
            </a:r>
          </a:p>
          <a:p>
            <a:endParaRPr lang="es-ES" dirty="0"/>
          </a:p>
        </p:txBody>
      </p:sp>
      <p:pic>
        <p:nvPicPr>
          <p:cNvPr id="7" name="65 Imagen" descr="Comparación_modo5.bmp"/>
          <p:cNvPicPr>
            <a:picLocks/>
          </p:cNvPicPr>
          <p:nvPr/>
        </p:nvPicPr>
        <p:blipFill>
          <a:blip r:embed="rId2" cstate="print"/>
          <a:srcRect l="8969" r="7889"/>
          <a:stretch>
            <a:fillRect/>
          </a:stretch>
        </p:blipFill>
        <p:spPr>
          <a:xfrm>
            <a:off x="395536" y="2564904"/>
            <a:ext cx="3960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  la ventana temporal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r>
              <a:rPr lang="es-ES" sz="1400" dirty="0" smtClean="0"/>
              <a:t>Análisis de 12  ventanas temporales con distinto número de muestras.</a:t>
            </a:r>
          </a:p>
          <a:p>
            <a:pPr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</p:txBody>
      </p:sp>
      <p:pic>
        <p:nvPicPr>
          <p:cNvPr id="8" name="66 Imagen" descr="modo1.bmp"/>
          <p:cNvPicPr/>
          <p:nvPr/>
        </p:nvPicPr>
        <p:blipFill>
          <a:blip r:embed="rId2" cstate="print"/>
          <a:srcRect l="9297" r="8082" b="7347"/>
          <a:stretch>
            <a:fillRect/>
          </a:stretch>
        </p:blipFill>
        <p:spPr>
          <a:xfrm>
            <a:off x="611560" y="3212976"/>
            <a:ext cx="3960000" cy="2880000"/>
          </a:xfrm>
          <a:prstGeom prst="rect">
            <a:avLst/>
          </a:prstGeom>
        </p:spPr>
      </p:pic>
      <p:pic>
        <p:nvPicPr>
          <p:cNvPr id="9" name="67 Imagen" descr="modo2.bmp"/>
          <p:cNvPicPr/>
          <p:nvPr/>
        </p:nvPicPr>
        <p:blipFill>
          <a:blip r:embed="rId3" cstate="print"/>
          <a:srcRect l="9148" r="6493" b="7490"/>
          <a:stretch>
            <a:fillRect/>
          </a:stretch>
        </p:blipFill>
        <p:spPr>
          <a:xfrm>
            <a:off x="4716016" y="3212976"/>
            <a:ext cx="3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  la ventana temporal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</p:txBody>
      </p:sp>
      <p:pic>
        <p:nvPicPr>
          <p:cNvPr id="6" name="68 Imagen" descr="modo3.bmp"/>
          <p:cNvPicPr/>
          <p:nvPr/>
        </p:nvPicPr>
        <p:blipFill>
          <a:blip r:embed="rId2" cstate="print"/>
          <a:srcRect l="8996" r="6562" b="6633"/>
          <a:stretch>
            <a:fillRect/>
          </a:stretch>
        </p:blipFill>
        <p:spPr>
          <a:xfrm>
            <a:off x="683568" y="3068960"/>
            <a:ext cx="3960000" cy="2880000"/>
          </a:xfrm>
          <a:prstGeom prst="rect">
            <a:avLst/>
          </a:prstGeom>
        </p:spPr>
      </p:pic>
      <p:pic>
        <p:nvPicPr>
          <p:cNvPr id="7" name="69 Imagen" descr="modo4.bmp"/>
          <p:cNvPicPr/>
          <p:nvPr/>
        </p:nvPicPr>
        <p:blipFill>
          <a:blip r:embed="rId3" cstate="print"/>
          <a:srcRect l="8852" r="6610" b="6167"/>
          <a:stretch>
            <a:fillRect/>
          </a:stretch>
        </p:blipFill>
        <p:spPr>
          <a:xfrm>
            <a:off x="4716016" y="3068960"/>
            <a:ext cx="3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Obtención parámetros modales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Análisis de la variación de  la ventana temporal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Mientras mayor número de puntos posea, más suave serán los modos de vibración.</a:t>
            </a:r>
          </a:p>
          <a:p>
            <a:endParaRPr lang="es-ES" dirty="0" smtClean="0"/>
          </a:p>
          <a:p>
            <a:r>
              <a:rPr lang="es-ES" dirty="0" smtClean="0"/>
              <a:t>Debido al costo experimental que supone ventanas temporales muy amplías, no es necesario tomar un vasto número.</a:t>
            </a:r>
          </a:p>
          <a:p>
            <a:endParaRPr lang="es-ES" dirty="0"/>
          </a:p>
        </p:txBody>
      </p:sp>
      <p:pic>
        <p:nvPicPr>
          <p:cNvPr id="9" name="70 Imagen" descr="modo5.bmp"/>
          <p:cNvPicPr/>
          <p:nvPr/>
        </p:nvPicPr>
        <p:blipFill>
          <a:blip r:embed="rId2" cstate="print"/>
          <a:srcRect l="9888" r="6793" b="6063"/>
          <a:stretch>
            <a:fillRect/>
          </a:stretch>
        </p:blipFill>
        <p:spPr>
          <a:xfrm>
            <a:off x="539552" y="2780928"/>
            <a:ext cx="3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Identificación de daño en vigas metálicas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 máximo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5" name="223 Imagen" descr="Comparación_modo1.jpg"/>
          <p:cNvPicPr/>
          <p:nvPr/>
        </p:nvPicPr>
        <p:blipFill>
          <a:blip r:embed="rId2" cstate="print"/>
          <a:srcRect l="7329" r="7329" b="6773"/>
          <a:stretch>
            <a:fillRect/>
          </a:stretch>
        </p:blipFill>
        <p:spPr>
          <a:xfrm>
            <a:off x="539552" y="2996952"/>
            <a:ext cx="1800000" cy="1080000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24 Imagen" descr="Comparación_modo2.bmp"/>
          <p:cNvPicPr/>
          <p:nvPr/>
        </p:nvPicPr>
        <p:blipFill>
          <a:blip r:embed="rId4" cstate="print"/>
          <a:srcRect l="8662" r="7329" b="6812"/>
          <a:stretch>
            <a:fillRect/>
          </a:stretch>
        </p:blipFill>
        <p:spPr>
          <a:xfrm>
            <a:off x="2627784" y="2996952"/>
            <a:ext cx="1800000" cy="1080000"/>
          </a:xfrm>
          <a:prstGeom prst="rect">
            <a:avLst/>
          </a:prstGeom>
        </p:spPr>
      </p:pic>
      <p:pic>
        <p:nvPicPr>
          <p:cNvPr id="8" name="125 Imagen" descr="Comparación_modo3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968" y="3068960"/>
            <a:ext cx="1800000" cy="1080000"/>
          </a:xfrm>
          <a:prstGeom prst="rect">
            <a:avLst/>
          </a:prstGeom>
        </p:spPr>
      </p:pic>
      <p:pic>
        <p:nvPicPr>
          <p:cNvPr id="9" name="127 Imagen" descr="Comparación_modo4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6136" y="3068960"/>
            <a:ext cx="1800000" cy="1080000"/>
          </a:xfrm>
          <a:prstGeom prst="rect">
            <a:avLst/>
          </a:prstGeom>
        </p:spPr>
      </p:pic>
      <p:pic>
        <p:nvPicPr>
          <p:cNvPr id="10" name="128 Imagen" descr="Comparación_modo5.bmp"/>
          <p:cNvPicPr/>
          <p:nvPr/>
        </p:nvPicPr>
        <p:blipFill>
          <a:blip r:embed="rId7" cstate="print"/>
          <a:srcRect r="5972"/>
          <a:stretch>
            <a:fillRect/>
          </a:stretch>
        </p:blipFill>
        <p:spPr>
          <a:xfrm>
            <a:off x="7451504" y="3068960"/>
            <a:ext cx="1692496" cy="1080000"/>
          </a:xfrm>
          <a:prstGeom prst="rect">
            <a:avLst/>
          </a:prstGeom>
        </p:spPr>
      </p:pic>
      <p:pic>
        <p:nvPicPr>
          <p:cNvPr id="12" name="40 Imagen" descr="Variacion de frecuencia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0152" y="1916832"/>
            <a:ext cx="1800000" cy="1080000"/>
          </a:xfrm>
          <a:prstGeom prst="rect">
            <a:avLst/>
          </a:prstGeom>
        </p:spPr>
      </p:pic>
      <p:pic>
        <p:nvPicPr>
          <p:cNvPr id="13" name="129 Imagen" descr="fexibiidad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5536" y="4509120"/>
            <a:ext cx="1800000" cy="1080000"/>
          </a:xfrm>
          <a:prstGeom prst="rect">
            <a:avLst/>
          </a:prstGeom>
        </p:spPr>
      </p:pic>
      <p:pic>
        <p:nvPicPr>
          <p:cNvPr id="14" name="130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9712" y="4509120"/>
            <a:ext cx="1800000" cy="1080000"/>
          </a:xfrm>
          <a:prstGeom prst="rect">
            <a:avLst/>
          </a:prstGeom>
        </p:spPr>
      </p:pic>
      <p:pic>
        <p:nvPicPr>
          <p:cNvPr id="15" name="14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1920" y="4509120"/>
            <a:ext cx="1800000" cy="108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9714" y="4581128"/>
            <a:ext cx="339428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31 Imagen" descr="mac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31 Imagen" descr="ma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  <p:pic>
        <p:nvPicPr>
          <p:cNvPr id="16" name="132 Imagen" descr="Comparacion_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1800000" cy="1080000"/>
          </a:xfrm>
          <a:prstGeom prst="rect">
            <a:avLst/>
          </a:prstGeom>
        </p:spPr>
      </p:pic>
      <p:pic>
        <p:nvPicPr>
          <p:cNvPr id="17" name="133 Imagen" descr="Comparacion_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5736" y="3068960"/>
            <a:ext cx="1800000" cy="1080000"/>
          </a:xfrm>
          <a:prstGeom prst="rect">
            <a:avLst/>
          </a:prstGeom>
        </p:spPr>
      </p:pic>
      <p:pic>
        <p:nvPicPr>
          <p:cNvPr id="18" name="134 Imagen" descr="Comparacion_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920" y="3068960"/>
            <a:ext cx="1800000" cy="1080000"/>
          </a:xfrm>
          <a:prstGeom prst="rect">
            <a:avLst/>
          </a:prstGeom>
        </p:spPr>
      </p:pic>
      <p:pic>
        <p:nvPicPr>
          <p:cNvPr id="20" name="135 Imagen" descr="Comparacion_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8104" y="3068960"/>
            <a:ext cx="1800000" cy="1080000"/>
          </a:xfrm>
          <a:prstGeom prst="rect">
            <a:avLst/>
          </a:prstGeom>
        </p:spPr>
      </p:pic>
      <p:pic>
        <p:nvPicPr>
          <p:cNvPr id="21" name="136 Imagen" descr="Comparacion_modo5.bmp"/>
          <p:cNvPicPr/>
          <p:nvPr/>
        </p:nvPicPr>
        <p:blipFill>
          <a:blip r:embed="rId8" cstate="print"/>
          <a:srcRect l="8001" r="7989"/>
          <a:stretch>
            <a:fillRect/>
          </a:stretch>
        </p:blipFill>
        <p:spPr>
          <a:xfrm>
            <a:off x="7236296" y="3068960"/>
            <a:ext cx="1512168" cy="1080000"/>
          </a:xfrm>
          <a:prstGeom prst="rect">
            <a:avLst/>
          </a:prstGeom>
        </p:spPr>
      </p:pic>
      <p:pic>
        <p:nvPicPr>
          <p:cNvPr id="22" name="139 Imagen" descr="fex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23" name="140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437112"/>
            <a:ext cx="1800000" cy="1080000"/>
          </a:xfrm>
          <a:prstGeom prst="rect">
            <a:avLst/>
          </a:prstGeom>
        </p:spPr>
      </p:pic>
      <p:pic>
        <p:nvPicPr>
          <p:cNvPr id="24" name="34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1920" y="4437112"/>
            <a:ext cx="1800000" cy="10800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509120"/>
            <a:ext cx="3192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0 Imagen" descr="Variación de frecuencia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8144" y="1916832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</a:t>
            </a:r>
            <a:r>
              <a:rPr lang="es-ES" dirty="0" smtClean="0">
                <a:solidFill>
                  <a:schemeClr val="tx1"/>
                </a:solidFill>
              </a:rPr>
              <a:t>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/>
              <a:t>Obtención de los parámetros modales de una estructura con distintas severidades de daño y sin daño</a:t>
            </a:r>
            <a:r>
              <a:rPr lang="es-ES" dirty="0" smtClean="0"/>
              <a:t>.</a:t>
            </a:r>
          </a:p>
          <a:p>
            <a:pPr lvl="0">
              <a:buNone/>
            </a:pP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Aplicación </a:t>
            </a:r>
            <a:r>
              <a:rPr lang="es-ES" dirty="0"/>
              <a:t>de diversos métodos de detección de daño basados en analizar las propiedades dinámicas obtenidas previamente a modelos </a:t>
            </a:r>
            <a:r>
              <a:rPr lang="es-ES" dirty="0" smtClean="0"/>
              <a:t>experimentales y numéricos.</a:t>
            </a:r>
          </a:p>
          <a:p>
            <a:pPr>
              <a:buNone/>
            </a:pPr>
            <a:endParaRPr lang="es-ES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Comparación entre métodos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leve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31 Imagen" descr="ma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  <p:pic>
        <p:nvPicPr>
          <p:cNvPr id="25" name="142 Imagen" descr="Comparacion_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2996952"/>
            <a:ext cx="1800000" cy="1080000"/>
          </a:xfrm>
          <a:prstGeom prst="rect">
            <a:avLst/>
          </a:prstGeom>
        </p:spPr>
      </p:pic>
      <p:pic>
        <p:nvPicPr>
          <p:cNvPr id="26" name="143 Imagen" descr="Comparacion_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7744" y="2996952"/>
            <a:ext cx="1800000" cy="1080000"/>
          </a:xfrm>
          <a:prstGeom prst="rect">
            <a:avLst/>
          </a:prstGeom>
        </p:spPr>
      </p:pic>
      <p:pic>
        <p:nvPicPr>
          <p:cNvPr id="27" name="144 Imagen" descr="Comparacion_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920" y="2996952"/>
            <a:ext cx="1800000" cy="1080000"/>
          </a:xfrm>
          <a:prstGeom prst="rect">
            <a:avLst/>
          </a:prstGeom>
        </p:spPr>
      </p:pic>
      <p:pic>
        <p:nvPicPr>
          <p:cNvPr id="28" name="145 Imagen" descr="Comparacion_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8104" y="2996952"/>
            <a:ext cx="1800000" cy="1080000"/>
          </a:xfrm>
          <a:prstGeom prst="rect">
            <a:avLst/>
          </a:prstGeom>
        </p:spPr>
      </p:pic>
      <p:pic>
        <p:nvPicPr>
          <p:cNvPr id="29" name="146 Imagen" descr="Comparacion_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92280" y="2996952"/>
            <a:ext cx="1800000" cy="1080000"/>
          </a:xfrm>
          <a:prstGeom prst="rect">
            <a:avLst/>
          </a:prstGeom>
        </p:spPr>
      </p:pic>
      <p:pic>
        <p:nvPicPr>
          <p:cNvPr id="30" name="147 Imagen" descr="fex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31" name="148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437112"/>
            <a:ext cx="1800000" cy="1080000"/>
          </a:xfrm>
          <a:prstGeom prst="rect">
            <a:avLst/>
          </a:prstGeom>
        </p:spPr>
      </p:pic>
      <p:pic>
        <p:nvPicPr>
          <p:cNvPr id="32" name="46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23928" y="4437112"/>
            <a:ext cx="1800000" cy="108000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07516" y="4509120"/>
            <a:ext cx="33364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97 Imagen" descr="Cambio en frecuencias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96136" y="1916832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máximo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0 Imagen" descr="modo1.bmp"/>
          <p:cNvPicPr/>
          <p:nvPr/>
        </p:nvPicPr>
        <p:blipFill>
          <a:blip r:embed="rId3" cstate="print"/>
          <a:srcRect t="5676" b="7207"/>
          <a:stretch>
            <a:fillRect/>
          </a:stretch>
        </p:blipFill>
        <p:spPr>
          <a:xfrm>
            <a:off x="539552" y="2924944"/>
            <a:ext cx="1800000" cy="1080000"/>
          </a:xfrm>
          <a:prstGeom prst="rect">
            <a:avLst/>
          </a:prstGeom>
        </p:spPr>
      </p:pic>
      <p:pic>
        <p:nvPicPr>
          <p:cNvPr id="17" name="151 Imagen" descr="modo2.bmp"/>
          <p:cNvPicPr/>
          <p:nvPr/>
        </p:nvPicPr>
        <p:blipFill>
          <a:blip r:embed="rId4" cstate="print"/>
          <a:srcRect t="6148" b="7792"/>
          <a:stretch>
            <a:fillRect/>
          </a:stretch>
        </p:blipFill>
        <p:spPr>
          <a:xfrm>
            <a:off x="2195736" y="2996952"/>
            <a:ext cx="1800000" cy="1007992"/>
          </a:xfrm>
          <a:prstGeom prst="rect">
            <a:avLst/>
          </a:prstGeom>
        </p:spPr>
      </p:pic>
      <p:pic>
        <p:nvPicPr>
          <p:cNvPr id="18" name="152 Imagen" descr="modo3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3928" y="2996952"/>
            <a:ext cx="1800000" cy="1080000"/>
          </a:xfrm>
          <a:prstGeom prst="rect">
            <a:avLst/>
          </a:prstGeom>
        </p:spPr>
      </p:pic>
      <p:pic>
        <p:nvPicPr>
          <p:cNvPr id="20" name="153 Imagen" descr="modo4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112" y="2996952"/>
            <a:ext cx="1800000" cy="1080000"/>
          </a:xfrm>
          <a:prstGeom prst="rect">
            <a:avLst/>
          </a:prstGeom>
        </p:spPr>
      </p:pic>
      <p:pic>
        <p:nvPicPr>
          <p:cNvPr id="21" name="154 Imagen" descr="modo5.bmp"/>
          <p:cNvPicPr/>
          <p:nvPr/>
        </p:nvPicPr>
        <p:blipFill>
          <a:blip r:embed="rId7" cstate="print"/>
          <a:srcRect r="7990"/>
          <a:stretch>
            <a:fillRect/>
          </a:stretch>
        </p:blipFill>
        <p:spPr>
          <a:xfrm>
            <a:off x="7164288" y="2996952"/>
            <a:ext cx="1656184" cy="1080000"/>
          </a:xfrm>
          <a:prstGeom prst="rect">
            <a:avLst/>
          </a:prstGeom>
        </p:spPr>
      </p:pic>
      <p:pic>
        <p:nvPicPr>
          <p:cNvPr id="22" name="155 Imagen" descr="fex.bmp"/>
          <p:cNvPicPr/>
          <p:nvPr/>
        </p:nvPicPr>
        <p:blipFill>
          <a:blip r:embed="rId8" cstate="print"/>
          <a:srcRect b="5405"/>
          <a:stretch>
            <a:fillRect/>
          </a:stretch>
        </p:blipFill>
        <p:spPr>
          <a:xfrm>
            <a:off x="467544" y="4365104"/>
            <a:ext cx="1800000" cy="1080000"/>
          </a:xfrm>
          <a:prstGeom prst="rect">
            <a:avLst/>
          </a:prstGeom>
        </p:spPr>
      </p:pic>
      <p:pic>
        <p:nvPicPr>
          <p:cNvPr id="23" name="156 Imagen" descr="rigidez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5736" y="4365104"/>
            <a:ext cx="1800000" cy="1152128"/>
          </a:xfrm>
          <a:prstGeom prst="rect">
            <a:avLst/>
          </a:prstGeom>
        </p:spPr>
      </p:pic>
      <p:pic>
        <p:nvPicPr>
          <p:cNvPr id="24" name="57 Imagen" descr="Stubbs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1920" y="4437112"/>
            <a:ext cx="1800000" cy="108000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509120"/>
            <a:ext cx="34198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52 Imagen" descr="mac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  <p:pic>
        <p:nvPicPr>
          <p:cNvPr id="34" name="71 Imagen" descr="Variacion de frecuencia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8144" y="1844824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58 Imagen" descr="modo1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25" name="159 Imagen" descr="modo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720" y="2996952"/>
            <a:ext cx="1800000" cy="1080000"/>
          </a:xfrm>
          <a:prstGeom prst="rect">
            <a:avLst/>
          </a:prstGeom>
        </p:spPr>
      </p:pic>
      <p:pic>
        <p:nvPicPr>
          <p:cNvPr id="26" name="160 Imagen" descr="modo3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7" name="161 Imagen" descr="modo4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088" y="2996952"/>
            <a:ext cx="1800000" cy="1080000"/>
          </a:xfrm>
          <a:prstGeom prst="rect">
            <a:avLst/>
          </a:prstGeom>
        </p:spPr>
      </p:pic>
      <p:pic>
        <p:nvPicPr>
          <p:cNvPr id="28" name="162 Imagen" descr="modo5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92280" y="2996952"/>
            <a:ext cx="1800000" cy="1080000"/>
          </a:xfrm>
          <a:prstGeom prst="rect">
            <a:avLst/>
          </a:prstGeom>
        </p:spPr>
      </p:pic>
      <p:pic>
        <p:nvPicPr>
          <p:cNvPr id="29" name="163 Imagen" descr="fex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30" name="164 Imagen" descr="rigidez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23728" y="4437112"/>
            <a:ext cx="1800000" cy="1080000"/>
          </a:xfrm>
          <a:prstGeom prst="rect">
            <a:avLst/>
          </a:prstGeom>
        </p:spPr>
      </p:pic>
      <p:pic>
        <p:nvPicPr>
          <p:cNvPr id="31" name="68 Imagen" descr="Stubbs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1920" y="4437112"/>
            <a:ext cx="1800000" cy="1080000"/>
          </a:xfrm>
          <a:prstGeom prst="rect">
            <a:avLst/>
          </a:prstGeom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1291" y="4509120"/>
            <a:ext cx="346270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165 Imagen" descr="mac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  <p:pic>
        <p:nvPicPr>
          <p:cNvPr id="34" name="30 Imagen" descr="Variación de frecuencias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8144" y="1844824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leve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31 Imagen" descr="ma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  <p:pic>
        <p:nvPicPr>
          <p:cNvPr id="25" name="166 Imagen" descr="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26" name="167 Imagen" descr="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720" y="2996952"/>
            <a:ext cx="1800000" cy="1080000"/>
          </a:xfrm>
          <a:prstGeom prst="rect">
            <a:avLst/>
          </a:prstGeom>
        </p:spPr>
      </p:pic>
      <p:pic>
        <p:nvPicPr>
          <p:cNvPr id="27" name="168 Imagen" descr="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8" name="169 Imagen" descr="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096" y="2996952"/>
            <a:ext cx="1800000" cy="1080000"/>
          </a:xfrm>
          <a:prstGeom prst="rect">
            <a:avLst/>
          </a:prstGeom>
        </p:spPr>
      </p:pic>
      <p:pic>
        <p:nvPicPr>
          <p:cNvPr id="29" name="170 Imagen" descr="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92280" y="2996952"/>
            <a:ext cx="1800000" cy="1080000"/>
          </a:xfrm>
          <a:prstGeom prst="rect">
            <a:avLst/>
          </a:prstGeom>
        </p:spPr>
      </p:pic>
      <p:pic>
        <p:nvPicPr>
          <p:cNvPr id="30" name="171 Imagen" descr="fex.bmp"/>
          <p:cNvPicPr/>
          <p:nvPr/>
        </p:nvPicPr>
        <p:blipFill>
          <a:blip r:embed="rId9" cstate="print"/>
          <a:srcRect b="4504"/>
          <a:stretch>
            <a:fillRect/>
          </a:stretch>
        </p:blipFill>
        <p:spPr>
          <a:xfrm>
            <a:off x="467544" y="4365104"/>
            <a:ext cx="1800000" cy="1080000"/>
          </a:xfrm>
          <a:prstGeom prst="rect">
            <a:avLst/>
          </a:prstGeom>
        </p:spPr>
      </p:pic>
      <p:pic>
        <p:nvPicPr>
          <p:cNvPr id="31" name="172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5736" y="4437112"/>
            <a:ext cx="1800000" cy="1080000"/>
          </a:xfrm>
          <a:prstGeom prst="rect">
            <a:avLst/>
          </a:prstGeom>
        </p:spPr>
      </p:pic>
      <p:pic>
        <p:nvPicPr>
          <p:cNvPr id="32" name="79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1920" y="4437112"/>
            <a:ext cx="1800000" cy="10800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9624" y="4509120"/>
            <a:ext cx="33843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61 Imagen" descr="Variacion de frecuencias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8144" y="1916832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borde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74 Imagen" descr="modo1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17" name="175 Imagen" descr="modo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736" y="2996952"/>
            <a:ext cx="1800000" cy="1080000"/>
          </a:xfrm>
          <a:prstGeom prst="rect">
            <a:avLst/>
          </a:prstGeom>
        </p:spPr>
      </p:pic>
      <p:pic>
        <p:nvPicPr>
          <p:cNvPr id="18" name="176 Imagen" descr="modo3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1920" y="2996952"/>
            <a:ext cx="1800000" cy="1080000"/>
          </a:xfrm>
          <a:prstGeom prst="rect">
            <a:avLst/>
          </a:prstGeom>
        </p:spPr>
      </p:pic>
      <p:pic>
        <p:nvPicPr>
          <p:cNvPr id="20" name="177 Imagen" descr="modo4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112" y="2996952"/>
            <a:ext cx="1800000" cy="1080000"/>
          </a:xfrm>
          <a:prstGeom prst="rect">
            <a:avLst/>
          </a:prstGeom>
        </p:spPr>
      </p:pic>
      <p:pic>
        <p:nvPicPr>
          <p:cNvPr id="21" name="178 Imagen" descr="modo5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4288" y="2996952"/>
            <a:ext cx="1800000" cy="1080000"/>
          </a:xfrm>
          <a:prstGeom prst="rect">
            <a:avLst/>
          </a:prstGeom>
        </p:spPr>
      </p:pic>
      <p:pic>
        <p:nvPicPr>
          <p:cNvPr id="22" name="179 Imagen" descr="fex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23" name="180 Imagen" descr="rigidez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23728" y="4437112"/>
            <a:ext cx="1800000" cy="1080000"/>
          </a:xfrm>
          <a:prstGeom prst="rect">
            <a:avLst/>
          </a:prstGeom>
        </p:spPr>
      </p:pic>
      <p:pic>
        <p:nvPicPr>
          <p:cNvPr id="24" name="90 Imagen" descr="Stubbs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1920" y="4437112"/>
            <a:ext cx="1800000" cy="1080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9624" y="4509120"/>
            <a:ext cx="33843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53 Imagen" descr="mac.png"/>
          <p:cNvPicPr/>
          <p:nvPr/>
        </p:nvPicPr>
        <p:blipFill>
          <a:blip r:embed="rId12" cstate="print"/>
          <a:srcRect t="3542" b="5177"/>
          <a:stretch>
            <a:fillRect/>
          </a:stretch>
        </p:blipFill>
        <p:spPr>
          <a:xfrm>
            <a:off x="1259632" y="5589240"/>
            <a:ext cx="1800000" cy="1080000"/>
          </a:xfrm>
          <a:prstGeom prst="rect">
            <a:avLst/>
          </a:prstGeom>
        </p:spPr>
      </p:pic>
      <p:pic>
        <p:nvPicPr>
          <p:cNvPr id="34" name="91 Imagen" descr="Variacion frecuencias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68144" y="1916832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máximo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 Imagen" descr="var_fre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2"/>
            <a:ext cx="1800000" cy="1080000"/>
          </a:xfrm>
          <a:prstGeom prst="rect">
            <a:avLst/>
          </a:prstGeom>
        </p:spPr>
      </p:pic>
      <p:pic>
        <p:nvPicPr>
          <p:cNvPr id="25" name="294 Imagen" descr="modo1.bmp"/>
          <p:cNvPicPr/>
          <p:nvPr/>
        </p:nvPicPr>
        <p:blipFill>
          <a:blip r:embed="rId4" cstate="print"/>
          <a:srcRect b="6697"/>
          <a:stretch>
            <a:fillRect/>
          </a:stretch>
        </p:blipFill>
        <p:spPr>
          <a:xfrm>
            <a:off x="467544" y="2924944"/>
            <a:ext cx="1800000" cy="1080000"/>
          </a:xfrm>
          <a:prstGeom prst="rect">
            <a:avLst/>
          </a:prstGeom>
        </p:spPr>
      </p:pic>
      <p:pic>
        <p:nvPicPr>
          <p:cNvPr id="26" name="295 Imagen" descr="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7" name="296 Imagen" descr="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8" name="297 Imagen" descr="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4088" y="2996952"/>
            <a:ext cx="1800000" cy="1080000"/>
          </a:xfrm>
          <a:prstGeom prst="rect">
            <a:avLst/>
          </a:prstGeom>
        </p:spPr>
      </p:pic>
      <p:pic>
        <p:nvPicPr>
          <p:cNvPr id="29" name="298 Imagen" descr="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20272" y="2996952"/>
            <a:ext cx="1800000" cy="1080000"/>
          </a:xfrm>
          <a:prstGeom prst="rect">
            <a:avLst/>
          </a:prstGeom>
        </p:spPr>
      </p:pic>
      <p:pic>
        <p:nvPicPr>
          <p:cNvPr id="30" name="299 Imagen" descr="fex.bmp"/>
          <p:cNvPicPr/>
          <p:nvPr/>
        </p:nvPicPr>
        <p:blipFill>
          <a:blip r:embed="rId9" cstate="print"/>
          <a:srcRect b="5066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31" name="300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437112"/>
            <a:ext cx="1800000" cy="1152128"/>
          </a:xfrm>
          <a:prstGeom prst="rect">
            <a:avLst/>
          </a:prstGeom>
        </p:spPr>
      </p:pic>
      <p:pic>
        <p:nvPicPr>
          <p:cNvPr id="32" name="21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9912" y="4437112"/>
            <a:ext cx="1800000" cy="1152128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509120"/>
            <a:ext cx="34918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301 Imagen" descr="mac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7624" y="558924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3 Imagen" descr="var_fre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2"/>
            <a:ext cx="1800000" cy="1080000"/>
          </a:xfrm>
          <a:prstGeom prst="rect">
            <a:avLst/>
          </a:prstGeom>
        </p:spPr>
      </p:pic>
      <p:pic>
        <p:nvPicPr>
          <p:cNvPr id="17" name="302 Imagen" descr="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18" name="303 Imagen" descr="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5736" y="2996952"/>
            <a:ext cx="1800000" cy="1080000"/>
          </a:xfrm>
          <a:prstGeom prst="rect">
            <a:avLst/>
          </a:prstGeom>
        </p:spPr>
      </p:pic>
      <p:pic>
        <p:nvPicPr>
          <p:cNvPr id="20" name="304 Imagen" descr="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920" y="2996952"/>
            <a:ext cx="1800000" cy="1080000"/>
          </a:xfrm>
          <a:prstGeom prst="rect">
            <a:avLst/>
          </a:prstGeom>
        </p:spPr>
      </p:pic>
      <p:pic>
        <p:nvPicPr>
          <p:cNvPr id="21" name="305 Imagen" descr="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80112" y="2996952"/>
            <a:ext cx="1800000" cy="1080000"/>
          </a:xfrm>
          <a:prstGeom prst="rect">
            <a:avLst/>
          </a:prstGeom>
        </p:spPr>
      </p:pic>
      <p:pic>
        <p:nvPicPr>
          <p:cNvPr id="22" name="306 Imagen" descr="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4288" y="2996952"/>
            <a:ext cx="1800000" cy="1080000"/>
          </a:xfrm>
          <a:prstGeom prst="rect">
            <a:avLst/>
          </a:prstGeom>
        </p:spPr>
      </p:pic>
      <p:pic>
        <p:nvPicPr>
          <p:cNvPr id="23" name="307 Imagen" descr="fex.bmp"/>
          <p:cNvPicPr/>
          <p:nvPr/>
        </p:nvPicPr>
        <p:blipFill>
          <a:blip r:embed="rId9" cstate="print"/>
          <a:srcRect b="4794"/>
          <a:stretch>
            <a:fillRect/>
          </a:stretch>
        </p:blipFill>
        <p:spPr>
          <a:xfrm>
            <a:off x="467544" y="4509120"/>
            <a:ext cx="1800000" cy="1080000"/>
          </a:xfrm>
          <a:prstGeom prst="rect">
            <a:avLst/>
          </a:prstGeom>
        </p:spPr>
      </p:pic>
      <p:pic>
        <p:nvPicPr>
          <p:cNvPr id="24" name="308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509120"/>
            <a:ext cx="1800000" cy="1152128"/>
          </a:xfrm>
          <a:prstGeom prst="rect">
            <a:avLst/>
          </a:prstGeom>
        </p:spPr>
      </p:pic>
      <p:pic>
        <p:nvPicPr>
          <p:cNvPr id="33" name="35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1920" y="4509120"/>
            <a:ext cx="1800000" cy="1152128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581128"/>
            <a:ext cx="3347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309 Imagen" descr="mac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9632" y="577800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 leve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37 Imagen" descr="var_fre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2"/>
            <a:ext cx="1800000" cy="1080000"/>
          </a:xfrm>
          <a:prstGeom prst="rect">
            <a:avLst/>
          </a:prstGeom>
        </p:spPr>
      </p:pic>
      <p:pic>
        <p:nvPicPr>
          <p:cNvPr id="25" name="310 Imagen" descr="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26" name="311 Imagen" descr="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7" name="312 Imagen" descr="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8" name="313 Imagen" descr="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4088" y="2996952"/>
            <a:ext cx="1800000" cy="1080000"/>
          </a:xfrm>
          <a:prstGeom prst="rect">
            <a:avLst/>
          </a:prstGeom>
        </p:spPr>
      </p:pic>
      <p:pic>
        <p:nvPicPr>
          <p:cNvPr id="29" name="314 Imagen" descr="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8264" y="2996952"/>
            <a:ext cx="1800000" cy="1080000"/>
          </a:xfrm>
          <a:prstGeom prst="rect">
            <a:avLst/>
          </a:prstGeom>
        </p:spPr>
      </p:pic>
      <p:pic>
        <p:nvPicPr>
          <p:cNvPr id="30" name="315 Imagen" descr="fex.bmp"/>
          <p:cNvPicPr/>
          <p:nvPr/>
        </p:nvPicPr>
        <p:blipFill>
          <a:blip r:embed="rId9" cstate="print"/>
          <a:srcRect b="4955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31" name="316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437112"/>
            <a:ext cx="1800000" cy="1152128"/>
          </a:xfrm>
          <a:prstGeom prst="rect">
            <a:avLst/>
          </a:prstGeom>
        </p:spPr>
      </p:pic>
      <p:pic>
        <p:nvPicPr>
          <p:cNvPr id="32" name="49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1920" y="4437112"/>
            <a:ext cx="1800000" cy="1152128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509121"/>
            <a:ext cx="349187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317 Imagen" descr="mac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9632" y="577800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máximo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51 Imagen" descr="var_fre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1916832"/>
            <a:ext cx="1800000" cy="1080000"/>
          </a:xfrm>
          <a:prstGeom prst="rect">
            <a:avLst/>
          </a:prstGeom>
        </p:spPr>
      </p:pic>
      <p:pic>
        <p:nvPicPr>
          <p:cNvPr id="17" name="318 Imagen" descr="modo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18" name="319 Imagen" descr="modo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0" name="320 Imagen" descr="modo3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1" name="321 Imagen" descr="modo4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4088" y="2996952"/>
            <a:ext cx="1800000" cy="1080000"/>
          </a:xfrm>
          <a:prstGeom prst="rect">
            <a:avLst/>
          </a:prstGeom>
        </p:spPr>
      </p:pic>
      <p:pic>
        <p:nvPicPr>
          <p:cNvPr id="22" name="322 Imagen" descr="modo5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20272" y="2996952"/>
            <a:ext cx="1800000" cy="1080000"/>
          </a:xfrm>
          <a:prstGeom prst="rect">
            <a:avLst/>
          </a:prstGeom>
        </p:spPr>
      </p:pic>
      <p:pic>
        <p:nvPicPr>
          <p:cNvPr id="23" name="323 Imagen" descr="fex.bmp"/>
          <p:cNvPicPr/>
          <p:nvPr/>
        </p:nvPicPr>
        <p:blipFill>
          <a:blip r:embed="rId9" cstate="print"/>
          <a:srcRect t="3406" b="4618"/>
          <a:stretch>
            <a:fillRect/>
          </a:stretch>
        </p:blipFill>
        <p:spPr>
          <a:xfrm>
            <a:off x="467544" y="4509120"/>
            <a:ext cx="1800000" cy="1080000"/>
          </a:xfrm>
          <a:prstGeom prst="rect">
            <a:avLst/>
          </a:prstGeom>
        </p:spPr>
      </p:pic>
      <p:pic>
        <p:nvPicPr>
          <p:cNvPr id="24" name="324 Imagen" descr="rigidez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728" y="4509120"/>
            <a:ext cx="1800000" cy="1224136"/>
          </a:xfrm>
          <a:prstGeom prst="rect">
            <a:avLst/>
          </a:prstGeom>
        </p:spPr>
      </p:pic>
      <p:pic>
        <p:nvPicPr>
          <p:cNvPr id="33" name="69 Imagen" descr="Stubb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9912" y="4509120"/>
            <a:ext cx="1800000" cy="1224136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581128"/>
            <a:ext cx="34198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325 Imagen" descr="mac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9632" y="577800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1 Imagen" descr="var_freq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1916832"/>
            <a:ext cx="1800000" cy="1080000"/>
          </a:xfrm>
          <a:prstGeom prst="rect">
            <a:avLst/>
          </a:prstGeom>
        </p:spPr>
      </p:pic>
      <p:pic>
        <p:nvPicPr>
          <p:cNvPr id="25" name="326 Imagen" descr="modo1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27" name="327 Imagen" descr="modo2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8" name="328 Imagen" descr="modo3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9912" y="2996952"/>
            <a:ext cx="1800000" cy="1080000"/>
          </a:xfrm>
          <a:prstGeom prst="rect">
            <a:avLst/>
          </a:prstGeom>
        </p:spPr>
      </p:pic>
      <p:pic>
        <p:nvPicPr>
          <p:cNvPr id="29" name="329 Imagen" descr="modo4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8104" y="2996952"/>
            <a:ext cx="1800000" cy="1080000"/>
          </a:xfrm>
          <a:prstGeom prst="rect">
            <a:avLst/>
          </a:prstGeom>
        </p:spPr>
      </p:pic>
      <p:pic>
        <p:nvPicPr>
          <p:cNvPr id="30" name="351 Imagen" descr="modo5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92280" y="2996952"/>
            <a:ext cx="1800000" cy="1080000"/>
          </a:xfrm>
          <a:prstGeom prst="rect">
            <a:avLst/>
          </a:prstGeom>
        </p:spPr>
      </p:pic>
      <p:pic>
        <p:nvPicPr>
          <p:cNvPr id="31" name="331 Imagen" descr="fex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544" y="4509120"/>
            <a:ext cx="1800000" cy="1080000"/>
          </a:xfrm>
          <a:prstGeom prst="rect">
            <a:avLst/>
          </a:prstGeom>
        </p:spPr>
      </p:pic>
      <p:pic>
        <p:nvPicPr>
          <p:cNvPr id="32" name="332 Imagen" descr="rigidez.bmp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3728" y="4509120"/>
            <a:ext cx="1800000" cy="1080000"/>
          </a:xfrm>
          <a:prstGeom prst="rect">
            <a:avLst/>
          </a:prstGeom>
        </p:spPr>
      </p:pic>
      <p:pic>
        <p:nvPicPr>
          <p:cNvPr id="35" name="84 Imagen" descr="Stubbs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51920" y="4509120"/>
            <a:ext cx="1800000" cy="1080000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4581128"/>
            <a:ext cx="3491880" cy="11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354 Imagen" descr="mac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87624" y="577800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069848"/>
          </a:xfrm>
        </p:spPr>
        <p:txBody>
          <a:bodyPr/>
          <a:lstStyle/>
          <a:p>
            <a:pPr algn="ctr"/>
            <a:r>
              <a:rPr lang="es-ES" dirty="0" smtClean="0"/>
              <a:t>Fundamentos teóricos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leve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92 Imagen" descr="var_freq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1916832"/>
            <a:ext cx="1800000" cy="1080000"/>
          </a:xfrm>
          <a:prstGeom prst="rect">
            <a:avLst/>
          </a:prstGeom>
        </p:spPr>
      </p:pic>
      <p:pic>
        <p:nvPicPr>
          <p:cNvPr id="17" name="334 Imagen" descr="modo1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2996952"/>
            <a:ext cx="1800000" cy="1080000"/>
          </a:xfrm>
          <a:prstGeom prst="rect">
            <a:avLst/>
          </a:prstGeom>
        </p:spPr>
      </p:pic>
      <p:pic>
        <p:nvPicPr>
          <p:cNvPr id="18" name="335 Imagen" descr="modo2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0" name="336 Imagen" descr="modo3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9912" y="2996952"/>
            <a:ext cx="1800000" cy="1080000"/>
          </a:xfrm>
          <a:prstGeom prst="rect">
            <a:avLst/>
          </a:prstGeom>
        </p:spPr>
      </p:pic>
      <p:pic>
        <p:nvPicPr>
          <p:cNvPr id="21" name="337 Imagen" descr="modo4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6096" y="2996952"/>
            <a:ext cx="1800000" cy="1080000"/>
          </a:xfrm>
          <a:prstGeom prst="rect">
            <a:avLst/>
          </a:prstGeom>
        </p:spPr>
      </p:pic>
      <p:pic>
        <p:nvPicPr>
          <p:cNvPr id="22" name="338 Imagen" descr="modo5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92280" y="2996952"/>
            <a:ext cx="1800000" cy="1080000"/>
          </a:xfrm>
          <a:prstGeom prst="rect">
            <a:avLst/>
          </a:prstGeom>
        </p:spPr>
      </p:pic>
      <p:pic>
        <p:nvPicPr>
          <p:cNvPr id="23" name="339 Imagen" descr="fex.bmp"/>
          <p:cNvPicPr/>
          <p:nvPr/>
        </p:nvPicPr>
        <p:blipFill>
          <a:blip r:embed="rId10" cstate="print"/>
          <a:srcRect b="4863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24" name="340 Imagen" descr="rigidez.bmp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95736" y="4437112"/>
            <a:ext cx="1800000" cy="1152128"/>
          </a:xfrm>
          <a:prstGeom prst="rect">
            <a:avLst/>
          </a:prstGeom>
        </p:spPr>
      </p:pic>
      <p:pic>
        <p:nvPicPr>
          <p:cNvPr id="26" name="98 Imagen" descr="Stubbs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51920" y="4437112"/>
            <a:ext cx="1800000" cy="1152128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9" y="4509120"/>
            <a:ext cx="34198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341 Imagen" descr="mac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31640" y="577800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                                         </a:t>
            </a:r>
            <a:r>
              <a:rPr lang="es-ES" sz="1400" u="sng" dirty="0" smtClean="0"/>
              <a:t>Variación de frecuencias</a:t>
            </a:r>
            <a:r>
              <a:rPr lang="es-E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borde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200" u="sng" dirty="0" smtClean="0"/>
              <a:t>Variación modos de vibración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Variación de la matriz de flexibilidad y rigidez</a:t>
            </a:r>
            <a:r>
              <a:rPr lang="es-ES" sz="1200" dirty="0" smtClean="0"/>
              <a:t>            </a:t>
            </a:r>
            <a:r>
              <a:rPr lang="es-ES" sz="1200" u="sng" dirty="0" smtClean="0"/>
              <a:t>Método de Stubbs </a:t>
            </a:r>
            <a:r>
              <a:rPr lang="es-ES" sz="1200" dirty="0" smtClean="0"/>
              <a:t>                  </a:t>
            </a:r>
            <a:r>
              <a:rPr lang="es-ES" sz="1200" u="sng" dirty="0" smtClean="0"/>
              <a:t>Cambio en la curvatura de los modos</a:t>
            </a: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r>
              <a:rPr lang="es-ES" sz="1200" u="sng" dirty="0" smtClean="0"/>
              <a:t>MAC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928356" cy="3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 Imagen" descr="Var_freq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1844824"/>
            <a:ext cx="1800000" cy="1080000"/>
          </a:xfrm>
          <a:prstGeom prst="rect">
            <a:avLst/>
          </a:prstGeom>
        </p:spPr>
      </p:pic>
      <p:pic>
        <p:nvPicPr>
          <p:cNvPr id="25" name="342 Imagen" descr="modo1.bmp"/>
          <p:cNvPicPr/>
          <p:nvPr/>
        </p:nvPicPr>
        <p:blipFill>
          <a:blip r:embed="rId5" cstate="print"/>
          <a:srcRect b="7240"/>
          <a:stretch>
            <a:fillRect/>
          </a:stretch>
        </p:blipFill>
        <p:spPr>
          <a:xfrm>
            <a:off x="467544" y="2924944"/>
            <a:ext cx="1800000" cy="1080000"/>
          </a:xfrm>
          <a:prstGeom prst="rect">
            <a:avLst/>
          </a:prstGeom>
        </p:spPr>
      </p:pic>
      <p:pic>
        <p:nvPicPr>
          <p:cNvPr id="27" name="343 Imagen" descr="modo2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3728" y="2996952"/>
            <a:ext cx="1800000" cy="1080000"/>
          </a:xfrm>
          <a:prstGeom prst="rect">
            <a:avLst/>
          </a:prstGeom>
        </p:spPr>
      </p:pic>
      <p:pic>
        <p:nvPicPr>
          <p:cNvPr id="28" name="344 Imagen" descr="modo3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7904" y="2996952"/>
            <a:ext cx="1800000" cy="1080000"/>
          </a:xfrm>
          <a:prstGeom prst="rect">
            <a:avLst/>
          </a:prstGeom>
        </p:spPr>
      </p:pic>
      <p:pic>
        <p:nvPicPr>
          <p:cNvPr id="29" name="345 Imagen" descr="modo4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92080" y="2996952"/>
            <a:ext cx="1800000" cy="1080000"/>
          </a:xfrm>
          <a:prstGeom prst="rect">
            <a:avLst/>
          </a:prstGeom>
        </p:spPr>
      </p:pic>
      <p:pic>
        <p:nvPicPr>
          <p:cNvPr id="30" name="346 Imagen" descr="modo5.bmp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76256" y="2996952"/>
            <a:ext cx="1800000" cy="1080000"/>
          </a:xfrm>
          <a:prstGeom prst="rect">
            <a:avLst/>
          </a:prstGeom>
        </p:spPr>
      </p:pic>
      <p:pic>
        <p:nvPicPr>
          <p:cNvPr id="31" name="347 Imagen" descr="fex.bmp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544" y="4437112"/>
            <a:ext cx="1800000" cy="1080000"/>
          </a:xfrm>
          <a:prstGeom prst="rect">
            <a:avLst/>
          </a:prstGeom>
        </p:spPr>
      </p:pic>
      <p:pic>
        <p:nvPicPr>
          <p:cNvPr id="32" name="348 Imagen" descr="rigidez.bmp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3728" y="4437112"/>
            <a:ext cx="1800000" cy="1080000"/>
          </a:xfrm>
          <a:prstGeom prst="rect">
            <a:avLst/>
          </a:prstGeom>
        </p:spPr>
      </p:pic>
      <p:pic>
        <p:nvPicPr>
          <p:cNvPr id="33" name="106 Imagen" descr="Stubbs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23928" y="4437112"/>
            <a:ext cx="1800000" cy="108000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509120"/>
            <a:ext cx="3419872" cy="11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349 Imagen" descr="mac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31640" y="558924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Parámetros clásicos de detección de daño</a:t>
            </a:r>
            <a:endParaRPr lang="es-ES" sz="2800" dirty="0"/>
          </a:p>
        </p:txBody>
      </p:sp>
      <p:pic>
        <p:nvPicPr>
          <p:cNvPr id="2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67790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67273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Variación del número de muestras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máximo</a:t>
            </a:r>
          </a:p>
          <a:p>
            <a:pPr>
              <a:buFont typeface="Arial" pitchFamily="34" charset="0"/>
              <a:buChar char="•"/>
            </a:pPr>
            <a:endParaRPr lang="es-ES" sz="1400" b="1" dirty="0" smtClean="0"/>
          </a:p>
          <a:p>
            <a:pPr>
              <a:buNone/>
            </a:pPr>
            <a:r>
              <a:rPr lang="es-ES" sz="1200" dirty="0" smtClean="0"/>
              <a:t>Nº muestras:12                                Nº muestras:13 </a:t>
            </a:r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r>
              <a:rPr lang="es-ES" sz="1200" dirty="0" smtClean="0"/>
              <a:t>Nº muestras:32                                   </a:t>
            </a:r>
          </a:p>
          <a:p>
            <a:pPr>
              <a:buNone/>
            </a:pPr>
            <a:r>
              <a:rPr lang="es-ES" sz="1200" dirty="0" smtClean="0"/>
              <a:t>                                  </a:t>
            </a:r>
          </a:p>
          <a:p>
            <a:pPr>
              <a:buNone/>
            </a:pPr>
            <a:r>
              <a:rPr lang="es-ES" sz="1200" dirty="0" smtClean="0"/>
              <a:t>           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sz="1400" b="1" dirty="0" smtClean="0"/>
          </a:p>
          <a:p>
            <a:r>
              <a:rPr lang="es-ES" sz="1400" b="1" dirty="0" smtClean="0"/>
              <a:t>Daño 0.5L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Nº muestras:12                        Nº   muestras:13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Nº muestras:32                                   </a:t>
            </a:r>
          </a:p>
          <a:p>
            <a:pPr>
              <a:buNone/>
            </a:pPr>
            <a:r>
              <a:rPr lang="es-ES" sz="1400" dirty="0" smtClean="0"/>
              <a:t>                                  </a:t>
            </a:r>
            <a:endParaRPr lang="es-ES" sz="1400" b="1" dirty="0" smtClean="0"/>
          </a:p>
        </p:txBody>
      </p:sp>
      <p:pic>
        <p:nvPicPr>
          <p:cNvPr id="17" name="0 Imagen" descr="0.5max_tamred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1800000" cy="1080000"/>
          </a:xfrm>
          <a:prstGeom prst="rect">
            <a:avLst/>
          </a:prstGeom>
        </p:spPr>
      </p:pic>
      <p:pic>
        <p:nvPicPr>
          <p:cNvPr id="18" name="1 Imagen" descr="0.5max_tamred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776" y="3284984"/>
            <a:ext cx="1800000" cy="1152128"/>
          </a:xfrm>
          <a:prstGeom prst="rect">
            <a:avLst/>
          </a:prstGeom>
        </p:spPr>
      </p:pic>
      <p:pic>
        <p:nvPicPr>
          <p:cNvPr id="20" name="2 Imagen" descr="0.5max_tamred3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4869160"/>
            <a:ext cx="1800000" cy="1080000"/>
          </a:xfrm>
          <a:prstGeom prst="rect">
            <a:avLst/>
          </a:prstGeom>
        </p:spPr>
      </p:pic>
      <p:pic>
        <p:nvPicPr>
          <p:cNvPr id="21" name="3 Imagen" descr="0.5med_tamred1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8024" y="3356992"/>
            <a:ext cx="1800000" cy="1080000"/>
          </a:xfrm>
          <a:prstGeom prst="rect">
            <a:avLst/>
          </a:prstGeom>
        </p:spPr>
      </p:pic>
      <p:pic>
        <p:nvPicPr>
          <p:cNvPr id="22" name="4 Imagen" descr="0.5med_tamred1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0272" y="3356992"/>
            <a:ext cx="1800000" cy="1152128"/>
          </a:xfrm>
          <a:prstGeom prst="rect">
            <a:avLst/>
          </a:prstGeom>
        </p:spPr>
      </p:pic>
      <p:pic>
        <p:nvPicPr>
          <p:cNvPr id="23" name="5 Imagen" descr="0.5med_tamred3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88024" y="486916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Variación del número de muestras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máximo</a:t>
            </a:r>
          </a:p>
          <a:p>
            <a:pPr>
              <a:buFont typeface="Arial" pitchFamily="34" charset="0"/>
              <a:buChar char="•"/>
            </a:pPr>
            <a:endParaRPr lang="es-ES" sz="1400" b="1" dirty="0" smtClean="0"/>
          </a:p>
          <a:p>
            <a:pPr>
              <a:buNone/>
            </a:pPr>
            <a:r>
              <a:rPr lang="es-ES" sz="1200" dirty="0" smtClean="0"/>
              <a:t>Nº muestras:4                                Nº muestras:5 </a:t>
            </a:r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r>
              <a:rPr lang="es-ES" sz="1200" dirty="0" smtClean="0"/>
              <a:t>Nº muestras:12                              Nº muestras: 32     </a:t>
            </a:r>
          </a:p>
          <a:p>
            <a:pPr>
              <a:buNone/>
            </a:pPr>
            <a:r>
              <a:rPr lang="es-ES" sz="1200" dirty="0" smtClean="0"/>
              <a:t>                                  </a:t>
            </a:r>
          </a:p>
          <a:p>
            <a:pPr>
              <a:buNone/>
            </a:pPr>
            <a:r>
              <a:rPr lang="es-ES" sz="1200" dirty="0" smtClean="0"/>
              <a:t>           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sz="1400" b="1" dirty="0" smtClean="0"/>
          </a:p>
          <a:p>
            <a:r>
              <a:rPr lang="es-ES" sz="1400" b="1" dirty="0" smtClean="0"/>
              <a:t>Daño 0.25L medio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Nº muestras:4                         Nº  muestras:5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Nº muestras:12                         Nº muestras:32                                   </a:t>
            </a:r>
          </a:p>
          <a:p>
            <a:pPr>
              <a:buNone/>
            </a:pPr>
            <a:r>
              <a:rPr lang="es-ES" sz="1400" dirty="0" smtClean="0"/>
              <a:t>                                  </a:t>
            </a:r>
            <a:endParaRPr lang="es-ES" sz="1400" b="1" dirty="0" smtClean="0"/>
          </a:p>
        </p:txBody>
      </p:sp>
      <p:pic>
        <p:nvPicPr>
          <p:cNvPr id="11" name="13 Imagen" descr="0.25med_tamred4.jpg"/>
          <p:cNvPicPr/>
          <p:nvPr/>
        </p:nvPicPr>
        <p:blipFill>
          <a:blip r:embed="rId3" cstate="print"/>
          <a:srcRect t="3270" b="4087"/>
          <a:stretch>
            <a:fillRect/>
          </a:stretch>
        </p:blipFill>
        <p:spPr>
          <a:xfrm>
            <a:off x="395536" y="3284984"/>
            <a:ext cx="1800000" cy="1080000"/>
          </a:xfrm>
          <a:prstGeom prst="rect">
            <a:avLst/>
          </a:prstGeom>
        </p:spPr>
      </p:pic>
      <p:pic>
        <p:nvPicPr>
          <p:cNvPr id="12" name="14 Imagen" descr="0.25med_tamred5.jpg"/>
          <p:cNvPicPr/>
          <p:nvPr/>
        </p:nvPicPr>
        <p:blipFill>
          <a:blip r:embed="rId4" cstate="print"/>
          <a:srcRect t="3040" b="4863"/>
          <a:stretch>
            <a:fillRect/>
          </a:stretch>
        </p:blipFill>
        <p:spPr>
          <a:xfrm>
            <a:off x="2555776" y="3284984"/>
            <a:ext cx="1800000" cy="1080000"/>
          </a:xfrm>
          <a:prstGeom prst="rect">
            <a:avLst/>
          </a:prstGeom>
        </p:spPr>
      </p:pic>
      <p:pic>
        <p:nvPicPr>
          <p:cNvPr id="13" name="12 Imagen" descr="0.25max_tamred1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4869160"/>
            <a:ext cx="1800000" cy="1080000"/>
          </a:xfrm>
          <a:prstGeom prst="rect">
            <a:avLst/>
          </a:prstGeom>
        </p:spPr>
      </p:pic>
      <p:pic>
        <p:nvPicPr>
          <p:cNvPr id="14" name="8 Imagen" descr="0.25max_tamred3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5776" y="4869160"/>
            <a:ext cx="1800000" cy="1080000"/>
          </a:xfrm>
          <a:prstGeom prst="rect">
            <a:avLst/>
          </a:prstGeom>
        </p:spPr>
      </p:pic>
      <p:pic>
        <p:nvPicPr>
          <p:cNvPr id="15" name="13 Imagen" descr="0.25med_tamred4.jpg"/>
          <p:cNvPicPr/>
          <p:nvPr/>
        </p:nvPicPr>
        <p:blipFill>
          <a:blip r:embed="rId3" cstate="print"/>
          <a:srcRect t="3270" b="4087"/>
          <a:stretch>
            <a:fillRect/>
          </a:stretch>
        </p:blipFill>
        <p:spPr>
          <a:xfrm>
            <a:off x="4716016" y="3284984"/>
            <a:ext cx="1800000" cy="1080000"/>
          </a:xfrm>
          <a:prstGeom prst="rect">
            <a:avLst/>
          </a:prstGeom>
        </p:spPr>
      </p:pic>
      <p:pic>
        <p:nvPicPr>
          <p:cNvPr id="19" name="14 Imagen" descr="0.25med_tamred5.jpg"/>
          <p:cNvPicPr/>
          <p:nvPr/>
        </p:nvPicPr>
        <p:blipFill>
          <a:blip r:embed="rId4" cstate="print"/>
          <a:srcRect t="3040" b="4863"/>
          <a:stretch>
            <a:fillRect/>
          </a:stretch>
        </p:blipFill>
        <p:spPr>
          <a:xfrm>
            <a:off x="6948264" y="3284984"/>
            <a:ext cx="1800000" cy="1080000"/>
          </a:xfrm>
          <a:prstGeom prst="rect">
            <a:avLst/>
          </a:prstGeom>
        </p:spPr>
      </p:pic>
      <p:pic>
        <p:nvPicPr>
          <p:cNvPr id="24" name="16 Imagen" descr="0.25med_tamred1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6016" y="4869160"/>
            <a:ext cx="1800000" cy="1080000"/>
          </a:xfrm>
          <a:prstGeom prst="rect">
            <a:avLst/>
          </a:prstGeom>
        </p:spPr>
      </p:pic>
      <p:pic>
        <p:nvPicPr>
          <p:cNvPr id="25" name="19 Imagen" descr="0.25med_tamred3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8264" y="4869160"/>
            <a:ext cx="180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Variación del número de muestras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Se definen  dos cotas que resumen este análisis:</a:t>
            </a:r>
          </a:p>
          <a:p>
            <a:pPr>
              <a:buNone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Wingdings" pitchFamily="2" charset="2"/>
              <a:buChar char="Ø"/>
            </a:pPr>
            <a:r>
              <a:rPr lang="es-ES" sz="1400" dirty="0" smtClean="0"/>
              <a:t>Cota inferior:  Mínimo nº de muestras necesarias para identificar e</a:t>
            </a:r>
            <a:r>
              <a:rPr lang="es-ES" sz="1200" dirty="0" smtClean="0"/>
              <a:t>l daño</a:t>
            </a:r>
          </a:p>
          <a:p>
            <a:pPr>
              <a:buFont typeface="Wingdings" pitchFamily="2" charset="2"/>
              <a:buChar char="Ø"/>
            </a:pPr>
            <a:endParaRPr lang="es-ES" sz="1200" u="sng" dirty="0" smtClean="0"/>
          </a:p>
          <a:p>
            <a:pPr>
              <a:buFont typeface="Wingdings" pitchFamily="2" charset="2"/>
              <a:buChar char="Ø"/>
            </a:pPr>
            <a:r>
              <a:rPr lang="es-ES" sz="1200" dirty="0" smtClean="0"/>
              <a:t>Cota superior: </a:t>
            </a:r>
            <a:r>
              <a:rPr lang="es-ES" sz="1400" dirty="0" smtClean="0"/>
              <a:t>Número de muestras para el cual, una cifra mayor, no implica una gran mejora en los resultados </a:t>
            </a:r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475656" y="3140968"/>
          <a:ext cx="6120679" cy="2091309"/>
        </p:xfrm>
        <a:graphic>
          <a:graphicData uri="http://schemas.openxmlformats.org/drawingml/2006/table">
            <a:tbl>
              <a:tblPr/>
              <a:tblGrid>
                <a:gridCol w="894596"/>
                <a:gridCol w="711446"/>
                <a:gridCol w="771614"/>
                <a:gridCol w="771614"/>
                <a:gridCol w="711446"/>
                <a:gridCol w="771614"/>
                <a:gridCol w="771614"/>
                <a:gridCol w="716735"/>
              </a:tblGrid>
              <a:tr h="590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Modelo experimenta</a:t>
                      </a:r>
                      <a:r>
                        <a:rPr lang="es-ES" sz="120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DAÑO 0.50 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DAÑO 0.25 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DAÑO BORDE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Cota inferior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Cota superior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 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r>
              <a:rPr lang="es-ES" sz="1400" dirty="0" smtClean="0"/>
              <a:t>         Daño máximo                                              Daño medio                                              Daño leve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5" name="1 Imagen" descr="0.5max_tamred32.jpg"/>
          <p:cNvPicPr/>
          <p:nvPr/>
        </p:nvPicPr>
        <p:blipFill>
          <a:blip r:embed="rId3" cstate="print"/>
          <a:srcRect r="5561"/>
          <a:stretch>
            <a:fillRect/>
          </a:stretch>
        </p:blipFill>
        <p:spPr>
          <a:xfrm>
            <a:off x="0" y="3789040"/>
            <a:ext cx="3059832" cy="2520000"/>
          </a:xfrm>
          <a:prstGeom prst="rect">
            <a:avLst/>
          </a:prstGeom>
        </p:spPr>
      </p:pic>
      <p:pic>
        <p:nvPicPr>
          <p:cNvPr id="6" name="2 Imagen" descr="0.5med_tamred32.jpg"/>
          <p:cNvPicPr/>
          <p:nvPr/>
        </p:nvPicPr>
        <p:blipFill>
          <a:blip r:embed="rId4" cstate="print"/>
          <a:srcRect l="6667" r="6656"/>
          <a:stretch>
            <a:fillRect/>
          </a:stretch>
        </p:blipFill>
        <p:spPr>
          <a:xfrm>
            <a:off x="3203848" y="3789040"/>
            <a:ext cx="2808312" cy="2520280"/>
          </a:xfrm>
          <a:prstGeom prst="rect">
            <a:avLst/>
          </a:prstGeom>
        </p:spPr>
      </p:pic>
      <p:pic>
        <p:nvPicPr>
          <p:cNvPr id="7" name="3 Imagen" descr="0.5Ieve_butsignaI53_tamred32.jpg"/>
          <p:cNvPicPr/>
          <p:nvPr/>
        </p:nvPicPr>
        <p:blipFill>
          <a:blip r:embed="rId5" cstate="print"/>
          <a:srcRect l="3338" r="5540"/>
          <a:stretch>
            <a:fillRect/>
          </a:stretch>
        </p:blipFill>
        <p:spPr>
          <a:xfrm>
            <a:off x="6012160" y="3789040"/>
            <a:ext cx="2952328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r>
              <a:rPr lang="es-ES" sz="1400" dirty="0" smtClean="0"/>
              <a:t>         Daño máximo                                              Daño medio                                              Daño leve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8" name="4 Imagen" descr="0.25max_tamred32.jpg"/>
          <p:cNvPicPr/>
          <p:nvPr/>
        </p:nvPicPr>
        <p:blipFill>
          <a:blip r:embed="rId3" cstate="print"/>
          <a:srcRect l="5116" r="4208"/>
          <a:stretch>
            <a:fillRect/>
          </a:stretch>
        </p:blipFill>
        <p:spPr>
          <a:xfrm>
            <a:off x="0" y="3717032"/>
            <a:ext cx="3060000" cy="2520000"/>
          </a:xfrm>
          <a:prstGeom prst="rect">
            <a:avLst/>
          </a:prstGeom>
        </p:spPr>
      </p:pic>
      <p:pic>
        <p:nvPicPr>
          <p:cNvPr id="9" name="5 Imagen" descr="0.25med_tamred32.jpg"/>
          <p:cNvPicPr/>
          <p:nvPr/>
        </p:nvPicPr>
        <p:blipFill>
          <a:blip r:embed="rId4" cstate="print"/>
          <a:srcRect l="5995" r="5995"/>
          <a:stretch>
            <a:fillRect/>
          </a:stretch>
        </p:blipFill>
        <p:spPr>
          <a:xfrm>
            <a:off x="2987824" y="3717032"/>
            <a:ext cx="3060000" cy="2520000"/>
          </a:xfrm>
          <a:prstGeom prst="rect">
            <a:avLst/>
          </a:prstGeom>
        </p:spPr>
      </p:pic>
      <p:pic>
        <p:nvPicPr>
          <p:cNvPr id="10" name="7 Imagen" descr="0.25Ieve_butsignaI33_tamred32.jpg"/>
          <p:cNvPicPr/>
          <p:nvPr/>
        </p:nvPicPr>
        <p:blipFill>
          <a:blip r:embed="rId5" cstate="print"/>
          <a:srcRect l="5995" r="5995"/>
          <a:stretch>
            <a:fillRect/>
          </a:stretch>
        </p:blipFill>
        <p:spPr>
          <a:xfrm>
            <a:off x="6084000" y="3717032"/>
            <a:ext cx="30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experimental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borde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7" name="9 Imagen" descr="borde_tamred3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2996952"/>
            <a:ext cx="5400040" cy="349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0.5L  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r>
              <a:rPr lang="es-ES" sz="1400" dirty="0" smtClean="0"/>
              <a:t>         Daño máximo                                              Daño medio                                              Daño leve</a:t>
            </a:r>
          </a:p>
          <a:p>
            <a:pPr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7" name="20 Imagen" descr="05max_tamred64.jpg"/>
          <p:cNvPicPr/>
          <p:nvPr/>
        </p:nvPicPr>
        <p:blipFill>
          <a:blip r:embed="rId3" cstate="print"/>
          <a:srcRect l="4662" r="5995"/>
          <a:stretch>
            <a:fillRect/>
          </a:stretch>
        </p:blipFill>
        <p:spPr>
          <a:xfrm>
            <a:off x="0" y="3933056"/>
            <a:ext cx="3060000" cy="2520000"/>
          </a:xfrm>
          <a:prstGeom prst="rect">
            <a:avLst/>
          </a:prstGeom>
        </p:spPr>
      </p:pic>
      <p:pic>
        <p:nvPicPr>
          <p:cNvPr id="11" name="21 Imagen" descr="05med_tamred64.jpg"/>
          <p:cNvPicPr/>
          <p:nvPr/>
        </p:nvPicPr>
        <p:blipFill>
          <a:blip r:embed="rId4" cstate="print"/>
          <a:srcRect l="7329" r="5995"/>
          <a:stretch>
            <a:fillRect/>
          </a:stretch>
        </p:blipFill>
        <p:spPr>
          <a:xfrm>
            <a:off x="3131840" y="3933056"/>
            <a:ext cx="3060000" cy="2520000"/>
          </a:xfrm>
          <a:prstGeom prst="rect">
            <a:avLst/>
          </a:prstGeom>
        </p:spPr>
      </p:pic>
      <p:pic>
        <p:nvPicPr>
          <p:cNvPr id="12" name="22 Imagen" descr="05Ieve_tamred64.jpg"/>
          <p:cNvPicPr/>
          <p:nvPr/>
        </p:nvPicPr>
        <p:blipFill>
          <a:blip r:embed="rId5" cstate="print"/>
          <a:srcRect l="4662" r="5995"/>
          <a:stretch>
            <a:fillRect/>
          </a:stretch>
        </p:blipFill>
        <p:spPr>
          <a:xfrm>
            <a:off x="6084000" y="3933056"/>
            <a:ext cx="30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Fundamentos teóricos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S" sz="1700" dirty="0" smtClean="0"/>
              <a:t>DIbEMA (</a:t>
            </a:r>
            <a:r>
              <a:rPr lang="es-ES" sz="1700" i="1" dirty="0" err="1" smtClean="0"/>
              <a:t>Damage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Identifiacation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by</a:t>
            </a:r>
            <a:r>
              <a:rPr lang="es-ES" sz="1700" i="1" dirty="0" smtClean="0"/>
              <a:t> Experimental Modal </a:t>
            </a:r>
            <a:r>
              <a:rPr lang="es-ES" sz="1700" i="1" dirty="0" err="1" smtClean="0"/>
              <a:t>Analysis</a:t>
            </a:r>
            <a:r>
              <a:rPr lang="es-ES" sz="1700" dirty="0" smtClean="0"/>
              <a:t>)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Métodos basados en parámetros modales clásicos</a:t>
            </a:r>
          </a:p>
          <a:p>
            <a:pPr>
              <a:buNone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u="sng" dirty="0" smtClean="0"/>
              <a:t>Variación de las frecuencias naturales 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Presencia de daño                    rigidez                  frecuencia natural</a:t>
            </a:r>
          </a:p>
          <a:p>
            <a:pPr>
              <a:buNone/>
            </a:pPr>
            <a:endParaRPr lang="es-ES" sz="1600" u="sng" dirty="0" smtClean="0"/>
          </a:p>
          <a:p>
            <a:r>
              <a:rPr lang="es-ES" sz="1600" u="sng" dirty="0" smtClean="0"/>
              <a:t>Variación de los modos de vibración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Cambio en la forma de los modos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u="sng" dirty="0" smtClean="0"/>
              <a:t>Variación en la matriz de flexibilidad y rigidez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La matriz de flexibilidad se puede definir como:</a:t>
            </a:r>
          </a:p>
          <a:p>
            <a:pPr>
              <a:buNone/>
            </a:pPr>
            <a:r>
              <a:rPr lang="es-ES" sz="1400" dirty="0" smtClean="0"/>
              <a:t>	Presencia de daño                 f</a:t>
            </a:r>
            <a:r>
              <a:rPr lang="es-ES" sz="1600" dirty="0" smtClean="0"/>
              <a:t>lexibilidad	</a:t>
            </a:r>
          </a:p>
          <a:p>
            <a:pPr>
              <a:buNone/>
            </a:pPr>
            <a:r>
              <a:rPr lang="es-ES" sz="1600" dirty="0" smtClean="0"/>
              <a:t>  	</a:t>
            </a:r>
          </a:p>
          <a:p>
            <a:pPr>
              <a:buNone/>
            </a:pPr>
            <a:r>
              <a:rPr lang="es-ES" sz="1600" dirty="0" smtClean="0"/>
              <a:t>	Matriz de rigidez:</a:t>
            </a:r>
          </a:p>
          <a:p>
            <a:pPr>
              <a:buNone/>
            </a:pPr>
            <a:r>
              <a:rPr lang="es-ES" dirty="0" smtClean="0"/>
              <a:t>          </a:t>
            </a:r>
          </a:p>
          <a:p>
            <a:pPr>
              <a:buNone/>
            </a:pPr>
            <a:r>
              <a:rPr lang="es-ES" dirty="0" smtClean="0"/>
              <a:t>            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339752" y="33569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563888" y="33569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915816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653136"/>
            <a:ext cx="1066800" cy="523875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013176"/>
            <a:ext cx="847725" cy="209550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267744" y="50851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2843808" y="49411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3923928" y="50851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301208"/>
            <a:ext cx="1057275" cy="523875"/>
          </a:xfrm>
          <a:prstGeom prst="rect">
            <a:avLst/>
          </a:prstGeom>
          <a:noFill/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4139952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0.25L  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r>
              <a:rPr lang="es-ES" sz="1400" dirty="0" smtClean="0"/>
              <a:t>         Daño máximo                                              Daño medio                                               Daño leve</a:t>
            </a:r>
          </a:p>
          <a:p>
            <a:pPr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8" name="23 Imagen" descr="025max_tamred64.jpg"/>
          <p:cNvPicPr/>
          <p:nvPr/>
        </p:nvPicPr>
        <p:blipFill>
          <a:blip r:embed="rId3" cstate="print"/>
          <a:srcRect l="5995" r="5995"/>
          <a:stretch>
            <a:fillRect/>
          </a:stretch>
        </p:blipFill>
        <p:spPr>
          <a:xfrm>
            <a:off x="179512" y="3933056"/>
            <a:ext cx="3060000" cy="2520000"/>
          </a:xfrm>
          <a:prstGeom prst="rect">
            <a:avLst/>
          </a:prstGeom>
        </p:spPr>
      </p:pic>
      <p:pic>
        <p:nvPicPr>
          <p:cNvPr id="9" name="24 Imagen" descr="025med_tamred64.jpg"/>
          <p:cNvPicPr/>
          <p:nvPr/>
        </p:nvPicPr>
        <p:blipFill>
          <a:blip r:embed="rId4" cstate="print"/>
          <a:srcRect l="5995" r="7329"/>
          <a:stretch>
            <a:fillRect/>
          </a:stretch>
        </p:blipFill>
        <p:spPr>
          <a:xfrm>
            <a:off x="3131840" y="3933056"/>
            <a:ext cx="3060000" cy="2520000"/>
          </a:xfrm>
          <a:prstGeom prst="rect">
            <a:avLst/>
          </a:prstGeom>
        </p:spPr>
      </p:pic>
      <p:pic>
        <p:nvPicPr>
          <p:cNvPr id="10" name="25 Imagen" descr="025Ieve_tamred64.jpg"/>
          <p:cNvPicPr/>
          <p:nvPr/>
        </p:nvPicPr>
        <p:blipFill>
          <a:blip r:embed="rId5" cstate="print"/>
          <a:srcRect l="5995" r="7329"/>
          <a:stretch>
            <a:fillRect/>
          </a:stretch>
        </p:blipFill>
        <p:spPr>
          <a:xfrm>
            <a:off x="6084000" y="3933056"/>
            <a:ext cx="30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Modelo numérico con modos  suavizado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/>
              <a:t>Daño borde</a:t>
            </a:r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b="1" dirty="0" smtClean="0"/>
          </a:p>
          <a:p>
            <a:pPr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None/>
            </a:pPr>
            <a:endParaRPr lang="es-ES" sz="1200" u="sng" dirty="0" smtClean="0"/>
          </a:p>
          <a:p>
            <a:pPr>
              <a:buNone/>
            </a:pPr>
            <a:endParaRPr lang="es-ES" sz="1200" u="sng" dirty="0" smtClean="0"/>
          </a:p>
        </p:txBody>
      </p:sp>
      <p:pic>
        <p:nvPicPr>
          <p:cNvPr id="7" name="26 Imagen" descr="borde_tamred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996952"/>
            <a:ext cx="5400040" cy="349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Método </a:t>
            </a:r>
            <a:r>
              <a:rPr lang="es-ES" sz="2400" dirty="0" smtClean="0"/>
              <a:t>hibrido</a:t>
            </a:r>
            <a:r>
              <a:rPr lang="es-ES" sz="2400" b="1" dirty="0" smtClean="0"/>
              <a:t> basado en transformada Wavelet</a:t>
            </a:r>
            <a:endParaRPr lang="es-E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7096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CONC</a:t>
            </a:r>
            <a:r>
              <a:rPr lang="es-ES" sz="2400" b="1" dirty="0" smtClean="0"/>
              <a:t>LUSIONES</a:t>
            </a: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400" dirty="0" smtClean="0"/>
              <a:t>Diferencia entre modos suavizados y sin suavizar</a:t>
            </a:r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5724128" y="2249424"/>
            <a:ext cx="29626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400" dirty="0" smtClean="0"/>
              <a:t>   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</a:t>
            </a:r>
            <a:r>
              <a:rPr lang="es-ES" sz="1400" dirty="0" smtClean="0"/>
              <a:t>     Los métodos que trabajan con la curvatura de los modos de vibración  (Stubbs y variación de la curvatura) mejoran notablemente con el suavizado previo.</a:t>
            </a:r>
          </a:p>
          <a:p>
            <a:pPr>
              <a:buNone/>
            </a:pPr>
            <a:endParaRPr lang="es-E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244946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243040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/>
              <a:t>CONC</a:t>
            </a:r>
            <a:r>
              <a:rPr lang="es-ES" sz="2400" b="1" dirty="0" smtClean="0"/>
              <a:t>LUSIONES</a:t>
            </a: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u="sng" dirty="0" smtClean="0"/>
              <a:t>DIbEMA</a:t>
            </a:r>
          </a:p>
          <a:p>
            <a:endParaRPr lang="es-ES" sz="1400" dirty="0" smtClean="0"/>
          </a:p>
          <a:p>
            <a:r>
              <a:rPr lang="es-ES" sz="1400" dirty="0" smtClean="0"/>
              <a:t>Los </a:t>
            </a:r>
            <a:r>
              <a:rPr lang="es-ES" sz="1400" dirty="0" smtClean="0"/>
              <a:t>métodos clásicos de detección de daño (DIbEMA) se encuentran limitados para un daño leve en la estructura. </a:t>
            </a: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r>
              <a:rPr lang="es-ES" sz="1400" dirty="0" smtClean="0"/>
              <a:t>El daño en el borde  en el modelo experimental es detectado mediante los métodos de </a:t>
            </a:r>
            <a:r>
              <a:rPr lang="es-ES" sz="1400" dirty="0" smtClean="0"/>
              <a:t>la variación de las frecuencias naturales, el parámetro MAC y al método </a:t>
            </a:r>
            <a:r>
              <a:rPr lang="es-ES" sz="1400" dirty="0" smtClean="0"/>
              <a:t>Stubbs.</a:t>
            </a:r>
          </a:p>
          <a:p>
            <a:endParaRPr lang="es-ES" sz="1400" dirty="0" smtClean="0"/>
          </a:p>
          <a:p>
            <a:pPr lvl="0"/>
            <a:r>
              <a:rPr lang="es-ES" sz="1400" dirty="0" smtClean="0"/>
              <a:t>La variación de la matriz de rigidez no aporta información alguna sobre la existencia de daño en todos los casos.</a:t>
            </a:r>
          </a:p>
          <a:p>
            <a:endParaRPr lang="es-ES" sz="1400" dirty="0" smtClean="0"/>
          </a:p>
          <a:p>
            <a:pPr>
              <a:buFont typeface="Wingdings" pitchFamily="2" charset="2"/>
              <a:buChar char="§"/>
            </a:pPr>
            <a:r>
              <a:rPr lang="es-ES" sz="1400" dirty="0" smtClean="0"/>
              <a:t>Buenos resultados en el modelo numérico.</a:t>
            </a:r>
          </a:p>
          <a:p>
            <a:pPr>
              <a:buNone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 smtClean="0"/>
          </a:p>
          <a:p>
            <a:pPr>
              <a:buFont typeface="Wingdings" pitchFamily="2" charset="2"/>
              <a:buChar char="§"/>
            </a:pPr>
            <a:endParaRPr lang="es-ES" sz="14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u="sng" dirty="0" smtClean="0"/>
              <a:t>Wavelet</a:t>
            </a:r>
          </a:p>
          <a:p>
            <a:pPr>
              <a:buFont typeface="Wingdings" pitchFamily="2" charset="2"/>
              <a:buChar char="§"/>
            </a:pPr>
            <a:endParaRPr lang="es-ES" sz="1400" u="sng" dirty="0" smtClean="0"/>
          </a:p>
          <a:p>
            <a:r>
              <a:rPr lang="es-ES" sz="1400" dirty="0" smtClean="0"/>
              <a:t>No detecta el daño en el modelo experimenta</a:t>
            </a:r>
            <a:r>
              <a:rPr lang="es-ES" sz="1400" dirty="0" smtClean="0"/>
              <a:t>l</a:t>
            </a:r>
            <a:r>
              <a:rPr lang="es-ES" sz="1400" dirty="0" smtClean="0"/>
              <a:t> para una severidad leve.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r>
              <a:rPr lang="es-ES" sz="1400" dirty="0" smtClean="0"/>
              <a:t>No detecta el daño en el borde en el modelo experimental.</a:t>
            </a:r>
          </a:p>
          <a:p>
            <a:endParaRPr lang="es-ES" sz="1400" dirty="0" smtClean="0"/>
          </a:p>
          <a:p>
            <a:r>
              <a:rPr lang="es-ES" sz="1400" dirty="0" smtClean="0"/>
              <a:t>Buenos resultados en el modelo numérico.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</a:t>
            </a:r>
            <a:r>
              <a:rPr lang="es-ES" sz="1400" dirty="0" smtClean="0"/>
              <a:t>     </a:t>
            </a:r>
          </a:p>
          <a:p>
            <a:pPr>
              <a:buNone/>
            </a:pP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069848"/>
          </a:xfrm>
        </p:spPr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Fundamentos teóricos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/>
              <a:t>DIbEMA (</a:t>
            </a:r>
            <a:r>
              <a:rPr lang="es-ES" sz="1600" i="1" dirty="0" err="1" smtClean="0"/>
              <a:t>Damage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Identifiacation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by</a:t>
            </a:r>
            <a:r>
              <a:rPr lang="es-ES" sz="1600" i="1" dirty="0" smtClean="0"/>
              <a:t> Experimental Modal </a:t>
            </a:r>
            <a:r>
              <a:rPr lang="es-ES" sz="1600" i="1" dirty="0" err="1" smtClean="0"/>
              <a:t>Analysis</a:t>
            </a:r>
            <a:r>
              <a:rPr lang="es-ES" sz="1600" dirty="0" smtClean="0"/>
              <a:t>)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Métodos basados en parámetros modales clásicos</a:t>
            </a:r>
          </a:p>
          <a:p>
            <a:pPr>
              <a:buNone/>
            </a:pPr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u="sng" dirty="0" smtClean="0"/>
              <a:t>Stubbs </a:t>
            </a:r>
            <a:r>
              <a:rPr lang="es-ES" sz="1600" dirty="0" smtClean="0"/>
              <a:t>	</a:t>
            </a:r>
            <a:endParaRPr lang="es-ES" sz="1400" dirty="0" smtClean="0"/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Disminución de la energía modal entre los grados de libertad estudiados.</a:t>
            </a:r>
          </a:p>
          <a:p>
            <a:pPr>
              <a:buNone/>
            </a:pPr>
            <a:r>
              <a:rPr lang="es-ES" sz="1400" dirty="0" smtClean="0"/>
              <a:t> </a:t>
            </a:r>
          </a:p>
          <a:p>
            <a:pPr>
              <a:buNone/>
            </a:pPr>
            <a:r>
              <a:rPr lang="es-ES" sz="1400" dirty="0" smtClean="0"/>
              <a:t>	Parámetro  de daño                                                                               localización del daño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dirty="0" smtClean="0"/>
              <a:t>Variación de la curvatura de los modos de vibración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Método de las diferencias centradas 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dirty="0" smtClean="0"/>
              <a:t>MAC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400" dirty="0" smtClean="0"/>
              <a:t>Comparador entre modos de vibración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                                                    Mientras más cercano a la unidad sea, más parecidos serán los modos</a:t>
            </a:r>
            <a:endParaRPr lang="es-ES" sz="14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627784" y="40770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5220072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580112" y="40770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789040"/>
            <a:ext cx="1080120" cy="581603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933056"/>
            <a:ext cx="212893" cy="288032"/>
          </a:xfrm>
          <a:prstGeom prst="rect">
            <a:avLst/>
          </a:prstGeom>
          <a:noFill/>
        </p:spPr>
      </p:pic>
      <p:cxnSp>
        <p:nvCxnSpPr>
          <p:cNvPr id="29" name="28 Conector recto de flecha"/>
          <p:cNvCxnSpPr/>
          <p:nvPr/>
        </p:nvCxnSpPr>
        <p:spPr>
          <a:xfrm>
            <a:off x="3995936" y="494116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25144"/>
            <a:ext cx="2457450" cy="381000"/>
          </a:xfrm>
          <a:prstGeom prst="rect">
            <a:avLst/>
          </a:prstGeom>
          <a:noFill/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021288"/>
            <a:ext cx="1819275" cy="438150"/>
          </a:xfrm>
          <a:prstGeom prst="rect">
            <a:avLst/>
          </a:prstGeom>
          <a:noFill/>
        </p:spPr>
      </p:pic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Fundamentos teóricos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/>
              <a:t>Método híbrido basado en transformada Wavelet</a:t>
            </a:r>
          </a:p>
          <a:p>
            <a:pPr>
              <a:buNone/>
            </a:pPr>
            <a:endParaRPr lang="es-ES" sz="1600" b="1" dirty="0" smtClean="0"/>
          </a:p>
          <a:p>
            <a:r>
              <a:rPr lang="es-ES" sz="1400" dirty="0" smtClean="0"/>
              <a:t>Las Wavelets </a:t>
            </a:r>
            <a:r>
              <a:rPr lang="es-ES" sz="1400" i="1" dirty="0" err="1" smtClean="0"/>
              <a:t>Ψ</a:t>
            </a:r>
            <a:r>
              <a:rPr lang="es-ES" sz="1400" i="1" baseline="-25000" dirty="0" err="1" smtClean="0"/>
              <a:t>s</a:t>
            </a:r>
            <a:r>
              <a:rPr lang="es-ES" sz="1400" baseline="-25000" dirty="0" smtClean="0"/>
              <a:t> </a:t>
            </a:r>
            <a:r>
              <a:rPr lang="es-ES" sz="1400" dirty="0" smtClean="0"/>
              <a:t>son construidas a través de una “Wavelet madre </a:t>
            </a:r>
            <a:r>
              <a:rPr lang="es-ES" sz="1400" i="1" dirty="0" smtClean="0"/>
              <a:t>Ψ” </a:t>
            </a:r>
          </a:p>
          <a:p>
            <a:endParaRPr lang="es-ES" sz="1400" i="1" dirty="0" smtClean="0"/>
          </a:p>
          <a:p>
            <a:pPr>
              <a:buNone/>
            </a:pPr>
            <a:r>
              <a:rPr lang="es-ES" sz="1400" i="1" dirty="0" smtClean="0"/>
              <a:t>                                                                          </a:t>
            </a:r>
            <a:r>
              <a:rPr lang="es-ES" sz="1400" dirty="0" smtClean="0"/>
              <a:t>s: escala ; u: traslación; x: posición</a:t>
            </a:r>
          </a:p>
          <a:p>
            <a:pPr>
              <a:buNone/>
            </a:pPr>
            <a:endParaRPr lang="es-ES" sz="1400" dirty="0" smtClean="0"/>
          </a:p>
          <a:p>
            <a:r>
              <a:rPr lang="es-ES" sz="1400" dirty="0" smtClean="0"/>
              <a:t>Transformada continua Wavelet de una función </a:t>
            </a:r>
            <a:r>
              <a:rPr lang="es-ES" sz="1400" i="1" dirty="0" smtClean="0"/>
              <a:t>f(x)</a:t>
            </a:r>
            <a:r>
              <a:rPr lang="es-ES" sz="1400" dirty="0" smtClean="0"/>
              <a:t> 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                                                                  Coeficientes que indican como de similar es </a:t>
            </a:r>
            <a:r>
              <a:rPr lang="es-ES" sz="1400" i="1" dirty="0" smtClean="0"/>
              <a:t>f </a:t>
            </a:r>
            <a:r>
              <a:rPr lang="es-ES" sz="1400" dirty="0" smtClean="0"/>
              <a:t>respecto a </a:t>
            </a:r>
            <a:r>
              <a:rPr lang="es-ES" sz="1400" i="1" dirty="0" smtClean="0"/>
              <a:t>Ψ</a:t>
            </a:r>
            <a:r>
              <a:rPr lang="es-ES" sz="1400" dirty="0" smtClean="0"/>
              <a:t> para 		                             cada escala y en cada posición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600" dirty="0" smtClean="0"/>
              <a:t>        </a:t>
            </a:r>
          </a:p>
          <a:p>
            <a:r>
              <a:rPr lang="es-ES" sz="1400" dirty="0" smtClean="0"/>
              <a:t>Función a analizar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2411760" y="530120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996952"/>
            <a:ext cx="2261050" cy="576064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21088"/>
            <a:ext cx="2664296" cy="436945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13176"/>
            <a:ext cx="2646294" cy="504056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069848"/>
          </a:xfrm>
        </p:spPr>
        <p:txBody>
          <a:bodyPr/>
          <a:lstStyle/>
          <a:p>
            <a:r>
              <a:rPr lang="es-ES" dirty="0" smtClean="0"/>
              <a:t>Aná</a:t>
            </a:r>
            <a:r>
              <a:rPr lang="es-ES" dirty="0" smtClean="0">
                <a:solidFill>
                  <a:schemeClr val="tx1"/>
                </a:solidFill>
              </a:rPr>
              <a:t>lisis modal de vigas metálicas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                                                     Severidad </a:t>
            </a:r>
            <a:r>
              <a:rPr lang="es-ES" sz="1600" dirty="0" smtClean="0"/>
              <a:t>l</a:t>
            </a:r>
            <a:r>
              <a:rPr lang="es-ES" sz="1600" dirty="0" smtClean="0">
                <a:solidFill>
                  <a:schemeClr val="tx1"/>
                </a:solidFill>
              </a:rPr>
              <a:t>eve</a:t>
            </a:r>
          </a:p>
          <a:p>
            <a:pPr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  </a:t>
            </a:r>
            <a:r>
              <a:rPr lang="es-ES" sz="1600" dirty="0" smtClean="0">
                <a:solidFill>
                  <a:schemeClr val="tx1"/>
                </a:solidFill>
              </a:rPr>
              <a:t>Daño 0.5L    Severidad media</a:t>
            </a:r>
          </a:p>
          <a:p>
            <a:pPr>
              <a:buNone/>
            </a:pPr>
            <a:r>
              <a:rPr lang="es-ES" sz="1600" dirty="0" smtClean="0"/>
              <a:t>                                                     Severidad máxima      </a:t>
            </a:r>
          </a:p>
          <a:p>
            <a:pPr>
              <a:buNone/>
            </a:pPr>
            <a:r>
              <a:rPr lang="es-ES" sz="1600" dirty="0" smtClean="0"/>
              <a:t>  </a:t>
            </a:r>
          </a:p>
          <a:p>
            <a:pPr>
              <a:buNone/>
            </a:pPr>
            <a:r>
              <a:rPr lang="es-ES" sz="1600" dirty="0" smtClean="0"/>
              <a:t>8 vigas IPE 100                         </a:t>
            </a:r>
            <a:r>
              <a:rPr lang="es-ES" sz="1600" dirty="0" smtClean="0">
                <a:solidFill>
                  <a:schemeClr val="tx1"/>
                </a:solidFill>
              </a:rPr>
              <a:t>Severidad </a:t>
            </a:r>
            <a:r>
              <a:rPr lang="es-ES" sz="1600" dirty="0" smtClean="0"/>
              <a:t>l</a:t>
            </a:r>
            <a:r>
              <a:rPr lang="es-ES" sz="1600" dirty="0" smtClean="0">
                <a:solidFill>
                  <a:schemeClr val="tx1"/>
                </a:solidFill>
              </a:rPr>
              <a:t>eve</a:t>
            </a: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                              Daño 0.25</a:t>
            </a:r>
            <a:r>
              <a:rPr lang="es-ES" sz="1600" dirty="0" smtClean="0">
                <a:solidFill>
                  <a:schemeClr val="tx1"/>
                </a:solidFill>
              </a:rPr>
              <a:t>L</a:t>
            </a:r>
            <a:r>
              <a:rPr lang="es-ES" sz="1600" dirty="0" smtClean="0"/>
              <a:t>  Severidad media  </a:t>
            </a:r>
          </a:p>
          <a:p>
            <a:pPr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                          Severidad máxima       </a:t>
            </a:r>
          </a:p>
          <a:p>
            <a:pPr>
              <a:buNone/>
            </a:pPr>
            <a:r>
              <a:rPr lang="es-ES" sz="1600" dirty="0"/>
              <a:t> </a:t>
            </a:r>
            <a:r>
              <a:rPr lang="es-ES" sz="1600" dirty="0" smtClean="0"/>
              <a:t>  </a:t>
            </a:r>
          </a:p>
          <a:p>
            <a:pPr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  Daño borde  Severidad máxima                                       </a:t>
            </a:r>
          </a:p>
          <a:p>
            <a:pPr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L=127cm</a:t>
            </a:r>
          </a:p>
          <a:p>
            <a:pPr>
              <a:buNone/>
            </a:pPr>
            <a:r>
              <a:rPr lang="es-ES" sz="1600" dirty="0" smtClean="0"/>
              <a:t> </a:t>
            </a:r>
          </a:p>
          <a:p>
            <a:pPr>
              <a:buNone/>
            </a:pPr>
            <a:endParaRPr lang="es-ES" sz="1600" dirty="0" smtClean="0"/>
          </a:p>
          <a:p>
            <a:pPr lvl="0">
              <a:buFont typeface="Wingdings" pitchFamily="2" charset="2"/>
              <a:buChar char="§"/>
            </a:pPr>
            <a:r>
              <a:rPr lang="es-ES" sz="1600" dirty="0" smtClean="0"/>
              <a:t>Severidad máxima: 30 mm de longitud. Se encuentra dañado el ala más parte del alma.</a:t>
            </a:r>
          </a:p>
          <a:p>
            <a:pPr>
              <a:buFont typeface="Wingdings" pitchFamily="2" charset="2"/>
              <a:buChar char="§"/>
            </a:pPr>
            <a:r>
              <a:rPr lang="es-ES" sz="1600" dirty="0" smtClean="0"/>
              <a:t>Severidad media: 10 mm de longitud. Se encuentra dañado el ala más parte del alma.</a:t>
            </a:r>
          </a:p>
          <a:p>
            <a:pPr lvl="0">
              <a:buFont typeface="Wingdings" pitchFamily="2" charset="2"/>
              <a:buChar char="§"/>
            </a:pPr>
            <a:r>
              <a:rPr lang="es-ES" sz="1600" dirty="0" smtClean="0"/>
              <a:t>Severidad leve: 20 mm de longitud a cada lado del ala. El alma permanece intacta.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13" name="12 Imagen" descr="DSC0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528392" cy="357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Descripción de </a:t>
            </a:r>
            <a:r>
              <a:rPr lang="es-ES" dirty="0" smtClean="0">
                <a:solidFill>
                  <a:schemeClr val="tx1"/>
                </a:solidFill>
              </a:rPr>
              <a:t>la estructura</a:t>
            </a:r>
          </a:p>
        </p:txBody>
      </p:sp>
      <p:sp>
        <p:nvSpPr>
          <p:cNvPr id="9" name="8 Abrir llave"/>
          <p:cNvSpPr/>
          <p:nvPr/>
        </p:nvSpPr>
        <p:spPr>
          <a:xfrm>
            <a:off x="2987824" y="2420888"/>
            <a:ext cx="7200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Abrir llave"/>
          <p:cNvSpPr/>
          <p:nvPr/>
        </p:nvSpPr>
        <p:spPr>
          <a:xfrm>
            <a:off x="3059832" y="3501008"/>
            <a:ext cx="45719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3059832" y="4581128"/>
            <a:ext cx="45719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Abrir llave"/>
          <p:cNvSpPr/>
          <p:nvPr/>
        </p:nvSpPr>
        <p:spPr>
          <a:xfrm>
            <a:off x="1979712" y="2204864"/>
            <a:ext cx="45719" cy="3168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Ensayos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sz="1800" dirty="0" smtClean="0"/>
          </a:p>
          <a:p>
            <a:r>
              <a:rPr lang="es-ES" sz="1800" dirty="0" smtClean="0"/>
              <a:t>Excitación de la viga con condiciones de contorno libre-libre.</a:t>
            </a:r>
          </a:p>
          <a:p>
            <a:r>
              <a:rPr lang="es-ES" sz="1800" dirty="0" smtClean="0"/>
              <a:t>Extracción de aceleraciones en 65 puntos</a:t>
            </a:r>
          </a:p>
          <a:p>
            <a:r>
              <a:rPr lang="es-ES" sz="1800" dirty="0" smtClean="0"/>
              <a:t>5 excitaciones por ensayo         </a:t>
            </a:r>
            <a:r>
              <a:rPr lang="es-ES" sz="1800" dirty="0" smtClean="0"/>
              <a:t>       </a:t>
            </a:r>
            <a:r>
              <a:rPr lang="es-ES" sz="1800" dirty="0" smtClean="0"/>
              <a:t>Promediación y eliminación de eventos </a:t>
            </a:r>
            <a:r>
              <a:rPr lang="es-ES" sz="1800" dirty="0" smtClean="0"/>
              <a:t>incorrectos</a:t>
            </a:r>
            <a:endParaRPr lang="es-ES" sz="1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563888" y="33569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DSC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4130912"/>
            <a:ext cx="3744417" cy="272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DSC0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98032"/>
            <a:ext cx="3679957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590</TotalTime>
  <Words>1464</Words>
  <Application>Microsoft Office PowerPoint</Application>
  <PresentationFormat>Presentación en pantalla (4:3)</PresentationFormat>
  <Paragraphs>645</Paragraphs>
  <Slides>45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Urbano</vt:lpstr>
      <vt:lpstr>PROYECTO FIN DE CARRERA</vt:lpstr>
      <vt:lpstr>Objetivos del proyecto</vt:lpstr>
      <vt:lpstr>Fundamentos teóricos</vt:lpstr>
      <vt:lpstr>Fundamentos teóricos</vt:lpstr>
      <vt:lpstr>Fundamentos teóricos</vt:lpstr>
      <vt:lpstr>Fundamentos teóricos</vt:lpstr>
      <vt:lpstr>Análisis modal de vigas metálicas</vt:lpstr>
      <vt:lpstr>Descripción de la estructura</vt:lpstr>
      <vt:lpstr>Ensayos </vt:lpstr>
      <vt:lpstr>Obtención parámetros modales</vt:lpstr>
      <vt:lpstr>Obtención parámetros modales</vt:lpstr>
      <vt:lpstr>Obtención parámetros modales</vt:lpstr>
      <vt:lpstr>Obtención parámetros modales</vt:lpstr>
      <vt:lpstr>Obtención parámetros modales</vt:lpstr>
      <vt:lpstr>Obtención parámetros modales</vt:lpstr>
      <vt:lpstr>Obtención parámetros modales</vt:lpstr>
      <vt:lpstr>Identificación de daño en vigas metálicas 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Parámetros clásicos de detección de daño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Método hibrido basado en transformada Wavelet</vt:lpstr>
      <vt:lpstr>CONCLUSIONES</vt:lpstr>
      <vt:lpstr>CONCLUSIONES</vt:lpstr>
      <vt:lpstr>FIN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73</cp:revision>
  <dcterms:created xsi:type="dcterms:W3CDTF">2012-05-03T11:44:30Z</dcterms:created>
  <dcterms:modified xsi:type="dcterms:W3CDTF">2012-05-08T20:33:23Z</dcterms:modified>
</cp:coreProperties>
</file>